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8"/>
  </p:notesMasterIdLst>
  <p:sldIdLst>
    <p:sldId id="309" r:id="rId2"/>
    <p:sldId id="409" r:id="rId3"/>
    <p:sldId id="410" r:id="rId4"/>
    <p:sldId id="412" r:id="rId5"/>
    <p:sldId id="425" r:id="rId6"/>
    <p:sldId id="350" r:id="rId7"/>
    <p:sldId id="388" r:id="rId8"/>
    <p:sldId id="401" r:id="rId9"/>
    <p:sldId id="408" r:id="rId10"/>
    <p:sldId id="402" r:id="rId11"/>
    <p:sldId id="351" r:id="rId12"/>
    <p:sldId id="403" r:id="rId13"/>
    <p:sldId id="423" r:id="rId14"/>
    <p:sldId id="358" r:id="rId15"/>
    <p:sldId id="398" r:id="rId16"/>
    <p:sldId id="405" r:id="rId17"/>
    <p:sldId id="393" r:id="rId18"/>
    <p:sldId id="365" r:id="rId19"/>
    <p:sldId id="362" r:id="rId20"/>
    <p:sldId id="367" r:id="rId21"/>
    <p:sldId id="300" r:id="rId22"/>
    <p:sldId id="396" r:id="rId23"/>
    <p:sldId id="375" r:id="rId24"/>
    <p:sldId id="400" r:id="rId25"/>
    <p:sldId id="335" r:id="rId26"/>
    <p:sldId id="318" r:id="rId27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8000"/>
    <a:srgbClr val="3333FF"/>
    <a:srgbClr val="0000FF"/>
    <a:srgbClr val="F6B800"/>
    <a:srgbClr val="00CC00"/>
    <a:srgbClr val="66FF33"/>
    <a:srgbClr val="CFD767"/>
    <a:srgbClr val="90F729"/>
    <a:srgbClr val="6DD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583" autoAdjust="0"/>
  </p:normalViewPr>
  <p:slideViewPr>
    <p:cSldViewPr>
      <p:cViewPr>
        <p:scale>
          <a:sx n="66" d="100"/>
          <a:sy n="66" d="100"/>
        </p:scale>
        <p:origin x="-2016" y="-4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latin typeface="Verdana" panose="020B0604030504040204" pitchFamily="34" charset="0"/>
                <a:ea typeface="Verdana" panose="020B0604030504040204" pitchFamily="34" charset="0"/>
              </a:defRPr>
            </a:pP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Объем валовой продукции сельского хозяйства</a:t>
            </a:r>
            <a:r>
              <a:rPr lang="ru-RU" sz="1800" baseline="0" dirty="0" smtClean="0">
                <a:latin typeface="Verdana" panose="020B0604030504040204" pitchFamily="34" charset="0"/>
                <a:ea typeface="Verdana" panose="020B0604030504040204" pitchFamily="34" charset="0"/>
              </a:rPr>
              <a:t> по всем категориям хозяйств, </a:t>
            </a:r>
            <a:r>
              <a:rPr lang="ru-RU" sz="1800" baseline="0" dirty="0" err="1" smtClean="0">
                <a:latin typeface="Verdana" panose="020B0604030504040204" pitchFamily="34" charset="0"/>
                <a:ea typeface="Verdana" panose="020B0604030504040204" pitchFamily="34" charset="0"/>
              </a:rPr>
              <a:t>млн.руб</a:t>
            </a:r>
            <a:r>
              <a:rPr lang="ru-RU" sz="1800" baseline="0" dirty="0" smtClean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ru-RU" sz="1800" dirty="0">
              <a:latin typeface="Verdana" panose="020B0604030504040204" pitchFamily="34" charset="0"/>
              <a:ea typeface="Verdana" panose="020B0604030504040204" pitchFamily="34" charset="0"/>
            </a:endParaRPr>
          </a:p>
        </c:rich>
      </c:tx>
      <c:layout>
        <c:manualLayout>
          <c:xMode val="edge"/>
          <c:yMode val="edge"/>
          <c:x val="0.12284467389689496"/>
          <c:y val="9.2592592592592596E-4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solidFill>
          <a:schemeClr val="accent5">
            <a:lumMod val="40000"/>
            <a:lumOff val="60000"/>
          </a:schemeClr>
        </a:solidFill>
      </c:spPr>
    </c:floor>
    <c:sideWall>
      <c:thickness val="0"/>
      <c:spPr>
        <a:solidFill>
          <a:schemeClr val="accent5">
            <a:lumMod val="20000"/>
            <a:lumOff val="80000"/>
          </a:schemeClr>
        </a:solidFill>
      </c:spPr>
    </c:sideWall>
    <c:backWall>
      <c:thickness val="0"/>
      <c:spPr>
        <a:solidFill>
          <a:schemeClr val="accent5">
            <a:lumMod val="40000"/>
            <a:lumOff val="60000"/>
          </a:schemeClr>
        </a:solidFill>
      </c:spPr>
    </c:backWall>
    <c:plotArea>
      <c:layout>
        <c:manualLayout>
          <c:layoutTarget val="inner"/>
          <c:xMode val="edge"/>
          <c:yMode val="edge"/>
          <c:x val="0.12168758975882732"/>
          <c:y val="0.15104166666666666"/>
          <c:w val="0.86258913980092111"/>
          <c:h val="0.7087578375619714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gradFill>
              <a:gsLst>
                <a:gs pos="0">
                  <a:schemeClr val="accent3">
                    <a:lumMod val="40000"/>
                    <a:lumOff val="60000"/>
                  </a:schemeClr>
                </a:gs>
                <a:gs pos="50000">
                  <a:schemeClr val="accent3">
                    <a:lumMod val="7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</c:spPr>
          <c:invertIfNegative val="0"/>
          <c:dLbls>
            <c:dLbl>
              <c:idx val="0"/>
              <c:layout>
                <c:manualLayout>
                  <c:x val="1.8867924528301886E-2"/>
                  <c:y val="-0.254629811898512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20125786163522E-2"/>
                  <c:y val="-0.282407407407407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6729435943148618E-2"/>
                  <c:y val="-0.303240740740740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4150943396226415E-2"/>
                  <c:y val="-0.333333333333333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886780072302283E-2"/>
                  <c:y val="-0.349537401574803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2019 г.</c:v>
                </c:pt>
                <c:pt idx="1">
                  <c:v>2020г ожид.</c:v>
                </c:pt>
                <c:pt idx="2">
                  <c:v>2021г прогноз</c:v>
                </c:pt>
                <c:pt idx="3">
                  <c:v>2022г прогноз</c:v>
                </c:pt>
                <c:pt idx="4">
                  <c:v>2023г прогноз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0.0">
                  <c:v>3945.7</c:v>
                </c:pt>
                <c:pt idx="1">
                  <c:v>4163</c:v>
                </c:pt>
                <c:pt idx="2">
                  <c:v>4369.3</c:v>
                </c:pt>
                <c:pt idx="3" formatCode="0.0">
                  <c:v>4608.1000000000004</c:v>
                </c:pt>
                <c:pt idx="4" formatCode="0.0">
                  <c:v>4860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gapDepth val="126"/>
        <c:shape val="box"/>
        <c:axId val="34769920"/>
        <c:axId val="34779904"/>
        <c:axId val="0"/>
      </c:bar3DChart>
      <c:catAx>
        <c:axId val="347699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34779904"/>
        <c:crosses val="autoZero"/>
        <c:auto val="1"/>
        <c:lblAlgn val="ctr"/>
        <c:lblOffset val="100"/>
        <c:noMultiLvlLbl val="0"/>
      </c:catAx>
      <c:valAx>
        <c:axId val="34779904"/>
        <c:scaling>
          <c:orientation val="minMax"/>
          <c:min val="200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34769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Verdana" panose="020B0604030504040204" pitchFamily="34" charset="0"/>
                <a:ea typeface="Verdana" panose="020B0604030504040204" pitchFamily="34" charset="0"/>
              </a:defRPr>
            </a:pP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Уровень зарегистрированной безработицы,</a:t>
            </a:r>
            <a:r>
              <a:rPr lang="ru-RU" baseline="0" dirty="0" smtClean="0">
                <a:latin typeface="Verdana" panose="020B0604030504040204" pitchFamily="34" charset="0"/>
                <a:ea typeface="Verdana" panose="020B0604030504040204" pitchFamily="34" charset="0"/>
              </a:rPr>
              <a:t> %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  <c:spPr>
        <a:solidFill>
          <a:schemeClr val="accent5">
            <a:lumMod val="40000"/>
            <a:lumOff val="60000"/>
          </a:schemeClr>
        </a:solidFill>
      </c:spPr>
    </c:floor>
    <c:sideWall>
      <c:thickness val="0"/>
      <c:spPr>
        <a:solidFill>
          <a:schemeClr val="accent5">
            <a:lumMod val="40000"/>
            <a:lumOff val="60000"/>
          </a:schemeClr>
        </a:solidFill>
      </c:spPr>
    </c:sideWall>
    <c:backWall>
      <c:thickness val="0"/>
      <c:spPr>
        <a:solidFill>
          <a:schemeClr val="accent5">
            <a:lumMod val="40000"/>
            <a:lumOff val="60000"/>
          </a:schemeClr>
        </a:solidFill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gradFill>
              <a:gsLst>
                <a:gs pos="0">
                  <a:srgbClr val="00B0F0"/>
                </a:gs>
                <a:gs pos="50000">
                  <a:schemeClr val="bg2">
                    <a:lumMod val="50000"/>
                  </a:schemeClr>
                </a:gs>
                <a:gs pos="100000">
                  <a:schemeClr val="bg2">
                    <a:lumMod val="25000"/>
                  </a:schemeClr>
                </a:gs>
              </a:gsLst>
              <a:lin ang="5400000" scaled="0"/>
            </a:gradFill>
          </c:spPr>
          <c:invertIfNegative val="0"/>
          <c:dLbls>
            <c:dLbl>
              <c:idx val="0"/>
              <c:layout>
                <c:manualLayout>
                  <c:x val="1.5306086739157605E-2"/>
                  <c:y val="-0.25799086757990863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678040244969379E-2"/>
                  <c:y val="-0.3424657534246575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0067741532308461E-2"/>
                  <c:y val="-0.35388127853881279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8117860267466568E-2"/>
                  <c:y val="-0.3652968036529680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6757405324334575E-2"/>
                  <c:y val="-0.3652968036529680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2019г отчет</c:v>
                </c:pt>
                <c:pt idx="1">
                  <c:v>2020г ожид.</c:v>
                </c:pt>
                <c:pt idx="2">
                  <c:v>2021г прогн.</c:v>
                </c:pt>
                <c:pt idx="3">
                  <c:v>2022г прогн.</c:v>
                </c:pt>
                <c:pt idx="4">
                  <c:v>2023г прогн.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1.19</c:v>
                </c:pt>
                <c:pt idx="1">
                  <c:v>1.98</c:v>
                </c:pt>
                <c:pt idx="2">
                  <c:v>2</c:v>
                </c:pt>
                <c:pt idx="3">
                  <c:v>2.02</c:v>
                </c:pt>
                <c:pt idx="4">
                  <c:v>2.0299999999999998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8"/>
        <c:gapDepth val="108"/>
        <c:shape val="box"/>
        <c:axId val="41165568"/>
        <c:axId val="41167104"/>
        <c:axId val="0"/>
      </c:bar3DChart>
      <c:catAx>
        <c:axId val="41165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41167104"/>
        <c:crosses val="autoZero"/>
        <c:auto val="1"/>
        <c:lblAlgn val="ctr"/>
        <c:lblOffset val="100"/>
        <c:noMultiLvlLbl val="0"/>
      </c:catAx>
      <c:valAx>
        <c:axId val="41167104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41165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 smtClean="0"/>
              <a:t> </a:t>
            </a:r>
            <a:r>
              <a:rPr lang="ru-RU" sz="2400" dirty="0" err="1" smtClean="0"/>
              <a:t>млн.руб</a:t>
            </a:r>
            <a:r>
              <a:rPr lang="ru-RU" sz="2400" dirty="0"/>
              <a:t>.</a:t>
            </a:r>
          </a:p>
        </c:rich>
      </c:tx>
      <c:layout>
        <c:manualLayout>
          <c:xMode val="edge"/>
          <c:yMode val="edge"/>
          <c:x val="0.79275153105861762"/>
          <c:y val="2.666666666666666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solidFill>
          <a:schemeClr val="accent5">
            <a:lumMod val="20000"/>
            <a:lumOff val="80000"/>
          </a:schemeClr>
        </a:solidFill>
      </c:spPr>
    </c:floor>
    <c:sideWall>
      <c:thickness val="0"/>
      <c:spPr>
        <a:solidFill>
          <a:schemeClr val="accent5">
            <a:lumMod val="40000"/>
            <a:lumOff val="60000"/>
          </a:schemeClr>
        </a:solidFill>
      </c:spPr>
    </c:sideWall>
    <c:backWall>
      <c:thickness val="0"/>
      <c:spPr>
        <a:solidFill>
          <a:schemeClr val="accent5">
            <a:lumMod val="40000"/>
            <a:lumOff val="60000"/>
          </a:schemeClr>
        </a:solidFill>
      </c:spPr>
    </c:backWall>
    <c:plotArea>
      <c:layout>
        <c:manualLayout>
          <c:layoutTarget val="inner"/>
          <c:xMode val="edge"/>
          <c:yMode val="edge"/>
          <c:x val="9.957071244472819E-2"/>
          <c:y val="0.10846106736657918"/>
          <c:w val="0.90042928755527185"/>
          <c:h val="0.7613317585301837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gradFill>
              <a:gsLst>
                <a:gs pos="0">
                  <a:schemeClr val="accent3">
                    <a:lumMod val="40000"/>
                    <a:lumOff val="60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</c:spPr>
          <c:invertIfNegative val="0"/>
          <c:dLbls>
            <c:dLbl>
              <c:idx val="0"/>
              <c:layout>
                <c:manualLayout>
                  <c:x val="1.651639828805183E-2"/>
                  <c:y val="-2.89790380932113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651639828805183E-2"/>
                  <c:y val="-2.8829006171525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525407297060841E-2"/>
                  <c:y val="-2.4324501667021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5525525525525526E-2"/>
                  <c:y val="-1.9040753351776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5525525525525637E-2"/>
                  <c:y val="-1.45828899765907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2019г. отчет</c:v>
                </c:pt>
                <c:pt idx="1">
                  <c:v>2020г. ожид.</c:v>
                </c:pt>
                <c:pt idx="2">
                  <c:v>2021г. прогн.</c:v>
                </c:pt>
                <c:pt idx="3">
                  <c:v>2022г. прогн.</c:v>
                </c:pt>
                <c:pt idx="4">
                  <c:v>2023г. прогн.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770.74</c:v>
                </c:pt>
                <c:pt idx="1">
                  <c:v>845.9</c:v>
                </c:pt>
                <c:pt idx="2">
                  <c:v>871.3</c:v>
                </c:pt>
                <c:pt idx="3" formatCode="General">
                  <c:v>897.4</c:v>
                </c:pt>
                <c:pt idx="4" formatCode="General">
                  <c:v>924.4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903903903903904E-2"/>
                  <c:y val="-2.2522877207916618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Verdana" panose="020B0604030504040204" pitchFamily="34" charset="0"/>
                      <a:ea typeface="Verdan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1531531531531584E-2"/>
                  <c:y val="-1.3363304249131021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Verdana" panose="020B0604030504040204" pitchFamily="34" charset="0"/>
                      <a:ea typeface="Verdan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0540540540540543E-2"/>
                  <c:y val="-1.1141200255373483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Verdana" panose="020B0604030504040204" pitchFamily="34" charset="0"/>
                      <a:ea typeface="Verdan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1531531531531529E-2"/>
                  <c:y val="-8.8889480031212314E-3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Verdana" panose="020B0604030504040204" pitchFamily="34" charset="0"/>
                      <a:ea typeface="Verdan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3033033033033142E-2"/>
                  <c:y val="-1.1111051996878769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Verdana" panose="020B0604030504040204" pitchFamily="34" charset="0"/>
                      <a:ea typeface="Verdan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2019г. отчет</c:v>
                </c:pt>
                <c:pt idx="1">
                  <c:v>2020г. ожид.</c:v>
                </c:pt>
                <c:pt idx="2">
                  <c:v>2021г. прогн.</c:v>
                </c:pt>
                <c:pt idx="3">
                  <c:v>2022г. прогн.</c:v>
                </c:pt>
                <c:pt idx="4">
                  <c:v>2023г. прогн.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680.6</c:v>
                </c:pt>
                <c:pt idx="1">
                  <c:v>696.4</c:v>
                </c:pt>
                <c:pt idx="2">
                  <c:v>717.3</c:v>
                </c:pt>
                <c:pt idx="3">
                  <c:v>738.8</c:v>
                </c:pt>
                <c:pt idx="4">
                  <c:v>761</c:v>
                </c:pt>
              </c:numCache>
            </c:numRef>
          </c:val>
          <c:shape val="box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gapDepth val="108"/>
        <c:shape val="cylinder"/>
        <c:axId val="41227008"/>
        <c:axId val="41228544"/>
        <c:axId val="0"/>
      </c:bar3DChart>
      <c:catAx>
        <c:axId val="412270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41228544"/>
        <c:crosses val="autoZero"/>
        <c:auto val="1"/>
        <c:lblAlgn val="ctr"/>
        <c:lblOffset val="100"/>
        <c:noMultiLvlLbl val="0"/>
      </c:catAx>
      <c:valAx>
        <c:axId val="41228544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41227008"/>
        <c:crosses val="autoZero"/>
        <c:crossBetween val="between"/>
        <c:majorUnit val="2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accent5">
            <a:lumMod val="40000"/>
            <a:lumOff val="60000"/>
          </a:schemeClr>
        </a:solidFill>
      </c:spPr>
    </c:floor>
    <c:sideWall>
      <c:thickness val="0"/>
      <c:spPr>
        <a:solidFill>
          <a:schemeClr val="accent5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 h="6350"/>
        </a:sp3d>
      </c:spPr>
    </c:sideWall>
    <c:backWall>
      <c:thickness val="0"/>
      <c:spPr>
        <a:solidFill>
          <a:schemeClr val="accent5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 h="6350"/>
        </a:sp3d>
      </c:spPr>
    </c:backWall>
    <c:plotArea>
      <c:layout>
        <c:manualLayout>
          <c:layoutTarget val="inner"/>
          <c:xMode val="edge"/>
          <c:yMode val="edge"/>
          <c:x val="0.11124807674902705"/>
          <c:y val="4.6763728757455686E-2"/>
          <c:w val="0.82692675807765403"/>
          <c:h val="0.771465335754850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Сельскохозяйственные предпр.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2.4846139922164927E-2"/>
                  <c:y val="-4.35381932810827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0782536881165718E-2"/>
                  <c:y val="-4.71433731296748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2756244909041542E-2"/>
                  <c:y val="-2.9472705684112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год отчет</c:v>
                </c:pt>
                <c:pt idx="1">
                  <c:v>2020 год ожид.</c:v>
                </c:pt>
                <c:pt idx="2">
                  <c:v>2021 год прогноз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54.5</c:v>
                </c:pt>
                <c:pt idx="1">
                  <c:v>55.3</c:v>
                </c:pt>
                <c:pt idx="2" formatCode="General">
                  <c:v>56.7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Крестьянские хоз.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2.2828875916372521E-2"/>
                  <c:y val="-3.56325557639914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9112928771834554E-2"/>
                  <c:y val="-4.01108215561882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3655986967146454E-2"/>
                  <c:y val="-3.2900269634005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год отчет</c:v>
                </c:pt>
                <c:pt idx="1">
                  <c:v>2020 год ожид.</c:v>
                </c:pt>
                <c:pt idx="2">
                  <c:v>2021 год прогноз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2.4</c:v>
                </c:pt>
                <c:pt idx="1">
                  <c:v>3.1</c:v>
                </c:pt>
                <c:pt idx="2">
                  <c:v>2.2000000000000002</c:v>
                </c:pt>
              </c:numCache>
            </c:numRef>
          </c:val>
          <c:shape val="box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2019 год отчет</c:v>
                </c:pt>
                <c:pt idx="1">
                  <c:v>2020 год ожид.</c:v>
                </c:pt>
                <c:pt idx="2">
                  <c:v>2021 год прогноз</c:v>
                </c:pt>
              </c:strCache>
            </c:strRef>
          </c:cat>
          <c:val>
            <c:numRef>
              <c:f>Лист1!$D$2:$D$4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gapDepth val="122"/>
        <c:shape val="cylinder"/>
        <c:axId val="35864576"/>
        <c:axId val="35866112"/>
        <c:axId val="0"/>
      </c:bar3DChart>
      <c:catAx>
        <c:axId val="35864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35866112"/>
        <c:crosses val="autoZero"/>
        <c:auto val="1"/>
        <c:lblAlgn val="ctr"/>
        <c:lblOffset val="100"/>
        <c:noMultiLvlLbl val="0"/>
      </c:catAx>
      <c:valAx>
        <c:axId val="35866112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35864576"/>
        <c:crosses val="autoZero"/>
        <c:crossBetween val="between"/>
      </c:valAx>
      <c:spPr>
        <a:noFill/>
        <a:ln w="25392">
          <a:noFill/>
        </a:ln>
      </c:spPr>
    </c:plotArea>
    <c:legend>
      <c:legendPos val="r"/>
      <c:layout>
        <c:manualLayout>
          <c:xMode val="edge"/>
          <c:yMode val="edge"/>
          <c:x val="3.2689383654629381E-2"/>
          <c:y val="0.9139218378555225"/>
          <c:w val="0.93210219551404294"/>
          <c:h val="7.7159114434809481E-2"/>
        </c:manualLayout>
      </c:layout>
      <c:overlay val="0"/>
      <c:txPr>
        <a:bodyPr/>
        <a:lstStyle/>
        <a:p>
          <a:pPr>
            <a:defRPr sz="1800" b="1">
              <a:latin typeface="Verdana" panose="020B0604030504040204" pitchFamily="34" charset="0"/>
              <a:ea typeface="Verdan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accent5">
            <a:lumMod val="40000"/>
            <a:lumOff val="60000"/>
          </a:schemeClr>
        </a:solidFill>
      </c:spPr>
    </c:floor>
    <c:sideWall>
      <c:thickness val="0"/>
      <c:spPr>
        <a:solidFill>
          <a:schemeClr val="accent5">
            <a:lumMod val="40000"/>
            <a:lumOff val="60000"/>
          </a:schemeClr>
        </a:solidFill>
      </c:spPr>
    </c:sideWall>
    <c:backWall>
      <c:thickness val="0"/>
      <c:spPr>
        <a:solidFill>
          <a:schemeClr val="accent5">
            <a:lumMod val="40000"/>
            <a:lumOff val="60000"/>
          </a:schemeClr>
        </a:solidFill>
      </c:spPr>
    </c:backWall>
    <c:plotArea>
      <c:layout>
        <c:manualLayout>
          <c:layoutTarget val="inner"/>
          <c:xMode val="edge"/>
          <c:yMode val="edge"/>
          <c:x val="9.3868647100930569E-2"/>
          <c:y val="3.0773403324584427E-2"/>
          <c:w val="0.83954355500734967"/>
          <c:h val="0.887175242629555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С/х предпр.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4.5141851586733506E-2"/>
                  <c:y val="-5.21964129483814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6334287759484666E-2"/>
                  <c:y val="-3.4819335083114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4086017656883799E-2"/>
                  <c:y val="-3.8888888888888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 отчет</c:v>
                </c:pt>
                <c:pt idx="1">
                  <c:v>2020 г. ожид.</c:v>
                </c:pt>
                <c:pt idx="2">
                  <c:v>2021 г. прогноз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67.39</c:v>
                </c:pt>
                <c:pt idx="1">
                  <c:v>76.73</c:v>
                </c:pt>
                <c:pt idx="2">
                  <c:v>81.58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КФХ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9521116678596993E-2"/>
                  <c:y val="-5.0581364829396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406657122405154E-2"/>
                  <c:y val="-5.0581364829396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116320687186828E-2"/>
                  <c:y val="-5.0581364829396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 отчет</c:v>
                </c:pt>
                <c:pt idx="1">
                  <c:v>2020 г. ожид.</c:v>
                </c:pt>
                <c:pt idx="2">
                  <c:v>2021 г. прогноз</c:v>
                </c:pt>
              </c:strCache>
            </c:strRef>
          </c:cat>
          <c:val>
            <c:numRef>
              <c:f>Лист1!$C$2:$C$4</c:f>
              <c:numCache>
                <c:formatCode>0.00</c:formatCode>
                <c:ptCount val="3"/>
                <c:pt idx="0">
                  <c:v>0.47</c:v>
                </c:pt>
                <c:pt idx="1">
                  <c:v>0.37</c:v>
                </c:pt>
                <c:pt idx="2">
                  <c:v>0.16</c:v>
                </c:pt>
              </c:numCache>
            </c:numRef>
          </c:val>
          <c:shape val="box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gapDepth val="110"/>
        <c:shape val="cylinder"/>
        <c:axId val="36270464"/>
        <c:axId val="36272000"/>
        <c:axId val="0"/>
      </c:bar3DChart>
      <c:catAx>
        <c:axId val="362704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36272000"/>
        <c:crosses val="autoZero"/>
        <c:auto val="1"/>
        <c:lblAlgn val="ctr"/>
        <c:lblOffset val="100"/>
        <c:noMultiLvlLbl val="0"/>
      </c:catAx>
      <c:valAx>
        <c:axId val="3627200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36270464"/>
        <c:crosses val="autoZero"/>
        <c:crossBetween val="between"/>
        <c:majorUnit val="10"/>
      </c:valAx>
    </c:plotArea>
    <c:legend>
      <c:legendPos val="r"/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accent5">
            <a:lumMod val="40000"/>
            <a:lumOff val="60000"/>
          </a:schemeClr>
        </a:solidFill>
      </c:spPr>
    </c:floor>
    <c:sideWall>
      <c:thickness val="0"/>
      <c:spPr>
        <a:solidFill>
          <a:schemeClr val="accent5">
            <a:lumMod val="40000"/>
            <a:lumOff val="60000"/>
          </a:schemeClr>
        </a:solidFill>
      </c:spPr>
    </c:sideWall>
    <c:backWall>
      <c:thickness val="0"/>
      <c:spPr>
        <a:solidFill>
          <a:schemeClr val="accent5">
            <a:lumMod val="40000"/>
            <a:lumOff val="60000"/>
          </a:schemeClr>
        </a:solidFill>
      </c:spPr>
    </c:backWall>
    <c:plotArea>
      <c:layout>
        <c:manualLayout>
          <c:layoutTarget val="inner"/>
          <c:xMode val="edge"/>
          <c:yMode val="edge"/>
          <c:x val="0.10866702382138942"/>
          <c:y val="3.5492301318992149E-2"/>
          <c:w val="0.91251954392797674"/>
          <c:h val="0.8673381560063613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bg2"/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</c:spPr>
          <c:invertIfNegative val="0"/>
          <c:dLbls>
            <c:dLbl>
              <c:idx val="0"/>
              <c:layout>
                <c:manualLayout>
                  <c:x val="2.2924032712849998E-2"/>
                  <c:y val="-0.2475705609534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384820582419768E-2"/>
                  <c:y val="-0.217323252148224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8470475365913584E-2"/>
                  <c:y val="-0.257257499104597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639339659065648E-2"/>
                  <c:y val="-0.302558627854643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55367317569702E-2"/>
                  <c:y val="-0.328444789588877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2019г.отчет</c:v>
                </c:pt>
                <c:pt idx="1">
                  <c:v>2020г. ожид. </c:v>
                </c:pt>
                <c:pt idx="2">
                  <c:v>2021г.прог.</c:v>
                </c:pt>
                <c:pt idx="3">
                  <c:v>2022г. прог.</c:v>
                </c:pt>
                <c:pt idx="4">
                  <c:v>2023г.прог.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496.9</c:v>
                </c:pt>
                <c:pt idx="1">
                  <c:v>487.8</c:v>
                </c:pt>
                <c:pt idx="2">
                  <c:v>513.9</c:v>
                </c:pt>
                <c:pt idx="3" formatCode="General">
                  <c:v>546.5</c:v>
                </c:pt>
                <c:pt idx="4" formatCode="General">
                  <c:v>570.1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6"/>
        <c:gapDepth val="116"/>
        <c:shape val="box"/>
        <c:axId val="36344960"/>
        <c:axId val="36346496"/>
        <c:axId val="0"/>
      </c:bar3DChart>
      <c:catAx>
        <c:axId val="36344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36346496"/>
        <c:crosses val="autoZero"/>
        <c:auto val="1"/>
        <c:lblAlgn val="ctr"/>
        <c:lblOffset val="100"/>
        <c:noMultiLvlLbl val="0"/>
      </c:catAx>
      <c:valAx>
        <c:axId val="36346496"/>
        <c:scaling>
          <c:orientation val="minMax"/>
          <c:max val="580"/>
          <c:min val="40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2000" b="0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36344960"/>
        <c:crosses val="autoZero"/>
        <c:crossBetween val="between"/>
        <c:majorUnit val="20"/>
        <c:minorUnit val="4"/>
      </c:valAx>
      <c:spPr>
        <a:noFill/>
        <a:ln w="23946">
          <a:noFill/>
        </a:ln>
      </c:spPr>
    </c:plotArea>
    <c:plotVisOnly val="1"/>
    <c:dispBlanksAs val="gap"/>
    <c:showDLblsOverMax val="0"/>
  </c:chart>
  <c:txPr>
    <a:bodyPr/>
    <a:lstStyle/>
    <a:p>
      <a:pPr>
        <a:defRPr sz="1697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solidFill>
          <a:schemeClr val="accent5">
            <a:lumMod val="40000"/>
            <a:lumOff val="60000"/>
          </a:schemeClr>
        </a:solidFill>
      </c:spPr>
    </c:floor>
    <c:sideWall>
      <c:thickness val="0"/>
      <c:spPr>
        <a:solidFill>
          <a:schemeClr val="accent5">
            <a:lumMod val="40000"/>
            <a:lumOff val="60000"/>
          </a:schemeClr>
        </a:solidFill>
      </c:spPr>
    </c:sideWall>
    <c:backWall>
      <c:thickness val="0"/>
      <c:spPr>
        <a:solidFill>
          <a:schemeClr val="accent5">
            <a:lumMod val="40000"/>
            <a:lumOff val="60000"/>
          </a:schemeClr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Инвестиции за счет всех источников финансирования</c:v>
                </c:pt>
              </c:strCache>
            </c:strRef>
          </c:tx>
          <c:spPr>
            <a:gradFill>
              <a:gsLst>
                <a:gs pos="0">
                  <a:schemeClr val="bg2"/>
                </a:gs>
                <a:gs pos="50000">
                  <a:schemeClr val="bg2">
                    <a:lumMod val="75000"/>
                  </a:schemeClr>
                </a:gs>
                <a:gs pos="100000">
                  <a:schemeClr val="bg2">
                    <a:lumMod val="25000"/>
                  </a:schemeClr>
                </a:gs>
              </a:gsLst>
              <a:lin ang="5400000" scaled="0"/>
            </a:gradFill>
          </c:spPr>
          <c:invertIfNegative val="0"/>
          <c:dLbls>
            <c:dLbl>
              <c:idx val="0"/>
              <c:layout>
                <c:manualLayout>
                  <c:x val="1.3157894736842079E-2"/>
                  <c:y val="-3.55555555555555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157894736842105E-2"/>
                  <c:y val="-3.55555555555555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929824561403508E-2"/>
                  <c:y val="-2.22222222222222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latin typeface="Verdana" panose="020B0604030504040204" pitchFamily="34" charset="0"/>
                    <a:ea typeface="Verdana" panose="020B0604030504040204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2019г. отчет</c:v>
                </c:pt>
                <c:pt idx="1">
                  <c:v>2020г. ожид.</c:v>
                </c:pt>
                <c:pt idx="2">
                  <c:v>2021г. прог.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730.1</c:v>
                </c:pt>
                <c:pt idx="1">
                  <c:v>928.7</c:v>
                </c:pt>
                <c:pt idx="2" formatCode="General">
                  <c:v>986.76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Инвестиции по крупным и средним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8011695906432746E-2"/>
                  <c:y val="-3.55555555555555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549707602339179E-2"/>
                  <c:y val="-2.66666666666666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5321522309711391E-2"/>
                  <c:y val="-2.8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chemeClr val="accent1">
                        <a:lumMod val="7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2019г. отчет</c:v>
                </c:pt>
                <c:pt idx="1">
                  <c:v>2020г. ожид.</c:v>
                </c:pt>
                <c:pt idx="2">
                  <c:v>2021г. прог.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610.20000000000005</c:v>
                </c:pt>
                <c:pt idx="1">
                  <c:v>862.8</c:v>
                </c:pt>
                <c:pt idx="2">
                  <c:v>916.7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13"/>
        <c:gapDepth val="82"/>
        <c:shape val="box"/>
        <c:axId val="40183296"/>
        <c:axId val="40184832"/>
        <c:axId val="0"/>
      </c:bar3DChart>
      <c:catAx>
        <c:axId val="401832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="1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40184832"/>
        <c:crosses val="autoZero"/>
        <c:auto val="1"/>
        <c:lblAlgn val="ctr"/>
        <c:lblOffset val="100"/>
        <c:noMultiLvlLbl val="0"/>
      </c:catAx>
      <c:valAx>
        <c:axId val="40184832"/>
        <c:scaling>
          <c:orientation val="minMax"/>
          <c:max val="1000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1800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40183296"/>
        <c:crosses val="autoZero"/>
        <c:crossBetween val="between"/>
        <c:majorUnit val="200"/>
        <c:minorUnit val="100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800" dirty="0" smtClean="0"/>
              <a:t>Розничный</a:t>
            </a:r>
            <a:r>
              <a:rPr lang="ru-RU" sz="2800" baseline="0" dirty="0" smtClean="0"/>
              <a:t> товарооборот, </a:t>
            </a:r>
            <a:r>
              <a:rPr lang="ru-RU" sz="2800" dirty="0" err="1" smtClean="0"/>
              <a:t>млн.руб</a:t>
            </a:r>
            <a:r>
              <a:rPr lang="ru-RU" dirty="0"/>
              <a:t>.</a:t>
            </a:r>
          </a:p>
        </c:rich>
      </c:tx>
      <c:layout>
        <c:manualLayout>
          <c:xMode val="edge"/>
          <c:yMode val="edge"/>
          <c:x val="7.223723723723724E-2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solidFill>
          <a:schemeClr val="accent6">
            <a:lumMod val="40000"/>
            <a:lumOff val="60000"/>
          </a:schemeClr>
        </a:solidFill>
      </c:spPr>
    </c:floor>
    <c:sideWall>
      <c:thickness val="0"/>
      <c:spPr>
        <a:solidFill>
          <a:schemeClr val="accent6">
            <a:lumMod val="40000"/>
            <a:lumOff val="60000"/>
          </a:schemeClr>
        </a:solidFill>
      </c:spPr>
    </c:sideWall>
    <c:backWall>
      <c:thickness val="0"/>
      <c:spPr>
        <a:solidFill>
          <a:schemeClr val="accent5">
            <a:lumMod val="40000"/>
            <a:lumOff val="60000"/>
          </a:schemeClr>
        </a:solidFill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gradFill>
              <a:gsLst>
                <a:gs pos="0">
                  <a:schemeClr val="accent6">
                    <a:lumMod val="20000"/>
                    <a:lumOff val="80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50000"/>
                  </a:schemeClr>
                </a:gs>
              </a:gsLst>
              <a:lin ang="5400000" scaled="0"/>
            </a:gradFill>
          </c:spPr>
          <c:invertIfNegative val="0"/>
          <c:dLbls>
            <c:dLbl>
              <c:idx val="0"/>
              <c:layout>
                <c:manualLayout>
                  <c:x val="2.2522522522522521E-2"/>
                  <c:y val="-0.342465753424657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015015015015015E-2"/>
                  <c:y val="-0.333333333333333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525525525525526E-2"/>
                  <c:y val="-0.353881458310861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5525525525525526E-2"/>
                  <c:y val="-0.376712328767123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102102102102113E-2"/>
                  <c:y val="-0.374429223744292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2019г. отчет</c:v>
                </c:pt>
                <c:pt idx="1">
                  <c:v>2020г. ожид.</c:v>
                </c:pt>
                <c:pt idx="2">
                  <c:v>2021г. прог.</c:v>
                </c:pt>
                <c:pt idx="3">
                  <c:v>2022г. прог.</c:v>
                </c:pt>
                <c:pt idx="4">
                  <c:v>2023г. прог.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1414.5</c:v>
                </c:pt>
                <c:pt idx="1">
                  <c:v>1394</c:v>
                </c:pt>
                <c:pt idx="2">
                  <c:v>1506.3</c:v>
                </c:pt>
                <c:pt idx="3">
                  <c:v>1604.1</c:v>
                </c:pt>
                <c:pt idx="4">
                  <c:v>1695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gapDepth val="78"/>
        <c:shape val="box"/>
        <c:axId val="40279040"/>
        <c:axId val="40284928"/>
        <c:axId val="0"/>
      </c:bar3DChart>
      <c:catAx>
        <c:axId val="40279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40284928"/>
        <c:crosses val="autoZero"/>
        <c:auto val="1"/>
        <c:lblAlgn val="ctr"/>
        <c:lblOffset val="100"/>
        <c:noMultiLvlLbl val="0"/>
      </c:catAx>
      <c:valAx>
        <c:axId val="40284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40279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Объем прибыли</a:t>
            </a:r>
            <a:r>
              <a:rPr lang="ru-RU" baseline="0" dirty="0" smtClean="0">
                <a:latin typeface="Verdana" panose="020B0604030504040204" pitchFamily="34" charset="0"/>
                <a:ea typeface="Verdana" panose="020B0604030504040204" pitchFamily="34" charset="0"/>
              </a:rPr>
              <a:t> крупных и средних  предприятий,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dirty="0" err="1" smtClean="0">
                <a:latin typeface="Verdana" panose="020B0604030504040204" pitchFamily="34" charset="0"/>
                <a:ea typeface="Verdana" panose="020B0604030504040204" pitchFamily="34" charset="0"/>
              </a:rPr>
              <a:t>млн.руб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c:rich>
      </c:tx>
      <c:layout>
        <c:manualLayout>
          <c:xMode val="edge"/>
          <c:yMode val="edge"/>
          <c:x val="0.16273651604360265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solidFill>
          <a:schemeClr val="accent5">
            <a:lumMod val="40000"/>
            <a:lumOff val="60000"/>
          </a:schemeClr>
        </a:solidFill>
      </c:spPr>
    </c:floor>
    <c:sideWall>
      <c:thickness val="0"/>
      <c:spPr>
        <a:solidFill>
          <a:schemeClr val="accent5">
            <a:lumMod val="40000"/>
            <a:lumOff val="60000"/>
          </a:schemeClr>
        </a:solidFill>
      </c:spPr>
    </c:sideWall>
    <c:backWall>
      <c:thickness val="0"/>
      <c:spPr>
        <a:solidFill>
          <a:schemeClr val="accent5">
            <a:lumMod val="40000"/>
            <a:lumOff val="60000"/>
          </a:schemeClr>
        </a:solidFill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50000">
                  <a:schemeClr val="accent4">
                    <a:lumMod val="75000"/>
                  </a:schemeClr>
                </a:gs>
                <a:gs pos="100000">
                  <a:schemeClr val="accent4">
                    <a:lumMod val="50000"/>
                  </a:schemeClr>
                </a:gs>
              </a:gsLst>
              <a:lin ang="5400000" scaled="0"/>
            </a:gra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dLbl>
              <c:idx val="0"/>
              <c:layout>
                <c:manualLayout>
                  <c:x val="1.5515476106027288E-2"/>
                  <c:y val="-0.313649569845435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39039039039039E-2"/>
                  <c:y val="-0.333346456692913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769809179258052E-2"/>
                  <c:y val="-0.331596857684456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4399399399399398E-2"/>
                  <c:y val="-0.334335265383493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1229457804260953E-2"/>
                  <c:y val="-0.380355424321959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2019г. отчет</c:v>
                </c:pt>
                <c:pt idx="1">
                  <c:v>2020г. ожид.</c:v>
                </c:pt>
                <c:pt idx="2">
                  <c:v>2021г. прог.</c:v>
                </c:pt>
                <c:pt idx="3">
                  <c:v>2022г. прог.</c:v>
                </c:pt>
                <c:pt idx="4">
                  <c:v>2023г. прог.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489.6</c:v>
                </c:pt>
                <c:pt idx="1">
                  <c:v>591.20000000000005</c:v>
                </c:pt>
                <c:pt idx="2" formatCode="0.0">
                  <c:v>651.6</c:v>
                </c:pt>
                <c:pt idx="3">
                  <c:v>649.5</c:v>
                </c:pt>
                <c:pt idx="4">
                  <c:v>697.6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6"/>
        <c:gapDepth val="84"/>
        <c:shape val="box"/>
        <c:axId val="89999232"/>
        <c:axId val="90000768"/>
        <c:axId val="0"/>
      </c:bar3DChart>
      <c:catAx>
        <c:axId val="89999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 b="0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90000768"/>
        <c:crosses val="autoZero"/>
        <c:auto val="1"/>
        <c:lblAlgn val="ctr"/>
        <c:lblOffset val="100"/>
        <c:noMultiLvlLbl val="0"/>
      </c:catAx>
      <c:valAx>
        <c:axId val="90000768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89999232"/>
        <c:crosses val="autoZero"/>
        <c:crossBetween val="between"/>
        <c:maj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solidFill>
          <a:schemeClr val="accent5">
            <a:lumMod val="40000"/>
            <a:lumOff val="60000"/>
          </a:schemeClr>
        </a:solidFill>
      </c:spPr>
    </c:floor>
    <c:sideWall>
      <c:thickness val="0"/>
      <c:spPr>
        <a:solidFill>
          <a:schemeClr val="accent5">
            <a:lumMod val="40000"/>
            <a:lumOff val="60000"/>
          </a:schemeClr>
        </a:solidFill>
      </c:spPr>
    </c:sideWall>
    <c:backWall>
      <c:thickness val="0"/>
      <c:spPr>
        <a:solidFill>
          <a:schemeClr val="accent5">
            <a:lumMod val="40000"/>
            <a:lumOff val="60000"/>
          </a:schemeClr>
        </a:solidFill>
      </c:spPr>
    </c:backWall>
    <c:plotArea>
      <c:layout>
        <c:manualLayout>
          <c:layoutTarget val="inner"/>
          <c:xMode val="edge"/>
          <c:yMode val="edge"/>
          <c:x val="0.10712127330237567"/>
          <c:y val="4.4890975166565719E-2"/>
          <c:w val="0.89287872669762436"/>
          <c:h val="0.8126305269533615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рублей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50000"/>
                  </a:schemeClr>
                </a:gs>
              </a:gsLst>
              <a:lin ang="5400000" scaled="0"/>
            </a:gra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dLbl>
              <c:idx val="0"/>
              <c:layout>
                <c:manualLayout>
                  <c:x val="1.5515476106027288E-2"/>
                  <c:y val="-0.313649569845435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39039039039039E-2"/>
                  <c:y val="-0.333346456692913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6766806176255051E-2"/>
                  <c:y val="-0.357059820647419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3552392489400362E-2"/>
                  <c:y val="-0.356735513830002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65424994952554E-2"/>
                  <c:y val="-0.381103371693922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2019г. отчет</c:v>
                </c:pt>
                <c:pt idx="1">
                  <c:v>2020г. ожид.</c:v>
                </c:pt>
                <c:pt idx="2">
                  <c:v>2021г. прог.</c:v>
                </c:pt>
                <c:pt idx="3">
                  <c:v>2022г. прог.</c:v>
                </c:pt>
                <c:pt idx="4">
                  <c:v>2023г. прог.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30745.7</c:v>
                </c:pt>
                <c:pt idx="1">
                  <c:v>32774.9</c:v>
                </c:pt>
                <c:pt idx="2" formatCode="0.0">
                  <c:v>34741.4</c:v>
                </c:pt>
                <c:pt idx="3">
                  <c:v>36895.4</c:v>
                </c:pt>
                <c:pt idx="4">
                  <c:v>39293.599999999999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gapDepth val="84"/>
        <c:shape val="box"/>
        <c:axId val="90796800"/>
        <c:axId val="90798336"/>
        <c:axId val="0"/>
      </c:bar3DChart>
      <c:catAx>
        <c:axId val="90796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90798336"/>
        <c:crosses val="autoZero"/>
        <c:auto val="1"/>
        <c:lblAlgn val="ctr"/>
        <c:lblOffset val="100"/>
        <c:noMultiLvlLbl val="0"/>
      </c:catAx>
      <c:valAx>
        <c:axId val="90798336"/>
        <c:scaling>
          <c:orientation val="minMax"/>
          <c:max val="50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90796800"/>
        <c:crosses val="autoZero"/>
        <c:crossBetween val="between"/>
        <c:majorUnit val="10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r">
              <a:defRPr/>
            </a:pPr>
            <a:r>
              <a:rPr lang="ru-RU" sz="2000" dirty="0" smtClean="0"/>
              <a:t> </a:t>
            </a:r>
            <a:r>
              <a:rPr lang="ru-RU" sz="2160" dirty="0" smtClean="0"/>
              <a:t>тыс. чел</a:t>
            </a:r>
            <a:r>
              <a:rPr lang="ru-RU" sz="2160" dirty="0"/>
              <a:t>.</a:t>
            </a:r>
          </a:p>
        </c:rich>
      </c:tx>
      <c:layout>
        <c:manualLayout>
          <c:xMode val="edge"/>
          <c:yMode val="edge"/>
          <c:x val="0.74036259356469325"/>
          <c:y val="6.189390799834230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solidFill>
          <a:schemeClr val="accent5">
            <a:lumMod val="40000"/>
            <a:lumOff val="60000"/>
          </a:schemeClr>
        </a:solidFill>
      </c:spPr>
    </c:floor>
    <c:sideWall>
      <c:thickness val="0"/>
      <c:spPr>
        <a:solidFill>
          <a:schemeClr val="accent5">
            <a:lumMod val="40000"/>
            <a:lumOff val="60000"/>
          </a:schemeClr>
        </a:solidFill>
      </c:spPr>
    </c:sideWall>
    <c:backWall>
      <c:thickness val="0"/>
      <c:spPr>
        <a:solidFill>
          <a:schemeClr val="accent5">
            <a:lumMod val="40000"/>
            <a:lumOff val="60000"/>
          </a:schemeClr>
        </a:solidFill>
      </c:spPr>
    </c:backWall>
    <c:plotArea>
      <c:layout>
        <c:manualLayout>
          <c:layoutTarget val="inner"/>
          <c:xMode val="edge"/>
          <c:yMode val="edge"/>
          <c:x val="0.10150359677262565"/>
          <c:y val="0.12048383754662247"/>
          <c:w val="0.90152145912316517"/>
          <c:h val="0.6999984857662023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тыс.чел.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</c:spPr>
          <c:invertIfNegative val="0"/>
          <c:dLbls>
            <c:dLbl>
              <c:idx val="0"/>
              <c:layout>
                <c:manualLayout>
                  <c:x val="2.1604938271604937E-2"/>
                  <c:y val="-0.342459452183861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2592592592592587E-3"/>
                  <c:y val="-0.315183054041321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160481675901629E-2"/>
                  <c:y val="-0.263672689952217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7.716049382716049E-3"/>
                  <c:y val="-0.220866309980483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7777777777777776E-2"/>
                  <c:y val="-0.184156235278282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latin typeface="Verdana" panose="020B0604030504040204" pitchFamily="34" charset="0"/>
                    <a:ea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2019г отчет</c:v>
                </c:pt>
                <c:pt idx="1">
                  <c:v>2020г ожид.</c:v>
                </c:pt>
                <c:pt idx="2">
                  <c:v>2021г прогноз</c:v>
                </c:pt>
                <c:pt idx="3">
                  <c:v>2022г прогноз</c:v>
                </c:pt>
                <c:pt idx="4">
                  <c:v>2023г прогноз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14.992000000000001</c:v>
                </c:pt>
                <c:pt idx="1">
                  <c:v>14.785</c:v>
                </c:pt>
                <c:pt idx="2">
                  <c:v>14.628</c:v>
                </c:pt>
                <c:pt idx="3">
                  <c:v>14.478999999999999</c:v>
                </c:pt>
                <c:pt idx="4">
                  <c:v>14.355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gapDepth val="66"/>
        <c:shape val="box"/>
        <c:axId val="41106816"/>
        <c:axId val="41108608"/>
        <c:axId val="0"/>
      </c:bar3DChart>
      <c:catAx>
        <c:axId val="411068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41108608"/>
        <c:crosses val="autoZero"/>
        <c:auto val="1"/>
        <c:lblAlgn val="ctr"/>
        <c:lblOffset val="100"/>
        <c:noMultiLvlLbl val="0"/>
      </c:catAx>
      <c:valAx>
        <c:axId val="41108608"/>
        <c:scaling>
          <c:orientation val="minMax"/>
          <c:max val="15.2"/>
          <c:min val="14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Verdana" panose="020B0604030504040204" pitchFamily="34" charset="0"/>
                <a:ea typeface="Verdana" panose="020B0604030504040204" pitchFamily="34" charset="0"/>
              </a:defRPr>
            </a:pPr>
            <a:endParaRPr lang="ru-RU"/>
          </a:p>
        </c:txPr>
        <c:crossAx val="41106816"/>
        <c:crosses val="autoZero"/>
        <c:crossBetween val="between"/>
        <c:maj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79FA0AA-B4B0-4A2B-8C1A-BD87E3BA5A6C}" type="datetimeFigureOut">
              <a:rPr lang="ru-RU"/>
              <a:pPr>
                <a:defRPr/>
              </a:pPr>
              <a:t>18.12.2020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23251"/>
            <a:ext cx="5409562" cy="44736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321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3321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902F02D-961B-4C07-A344-C82B7184A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6404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2114245" y="755149"/>
            <a:ext cx="2532673" cy="372804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5801" y="4723251"/>
            <a:ext cx="5398510" cy="44641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294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"/>
          <p:cNvSpPr txBox="1">
            <a:spLocks noChangeArrowheads="1"/>
          </p:cNvSpPr>
          <p:nvPr/>
        </p:nvSpPr>
        <p:spPr bwMode="auto">
          <a:xfrm>
            <a:off x="2114245" y="755149"/>
            <a:ext cx="2532673" cy="372804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latin typeface="Arial" charset="0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5801" y="4723251"/>
            <a:ext cx="5381140" cy="444821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274338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7DA54-D52B-4F4F-8EE6-6AD6EEEA64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AE6DCF-AF30-4E4B-B811-11508AE8BA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5E0AC3-7CA5-46A2-89BA-F06B8DF16B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F6BC7-5F05-4C10-8BA2-D71BF7DC3C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567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F46482-9294-46AD-A004-7D61C6F5CD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3CFDF5-D009-4158-8A4C-9069CC30AE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F88C45-4E3C-4C68-89D5-A455ACD5E7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F63E04-7F53-4628-89B1-1FA9695A37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8574FC-A2CF-40E8-84E5-0C8EC77B73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97F311-34F4-41EE-80E5-132D0AF3DE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0C9424-3D5A-4D49-A28E-1E36FC2094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3DAAC-110E-4524-892D-60BEE0A0A6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7435444F-9892-4591-A906-FAFBEC134E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039" y="0"/>
            <a:ext cx="9317039" cy="686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28600"/>
            <a:ext cx="75406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066800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13506" y="2459037"/>
            <a:ext cx="8678863" cy="741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Прогноз социально- экономического развития </a:t>
            </a:r>
            <a:r>
              <a:rPr lang="en-US" sz="3600" b="1" kern="1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endParaRPr lang="ru-RU" sz="3600" b="1" kern="1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113506" y="3276600"/>
            <a:ext cx="8727282" cy="762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муниципального</a:t>
            </a:r>
            <a:r>
              <a:rPr lang="ru-RU" sz="3600" b="1" kern="10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 образования «</a:t>
            </a:r>
            <a:r>
              <a:rPr lang="ru-RU" sz="3600" b="1" kern="10" dirty="0" err="1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Вавожский</a:t>
            </a:r>
            <a:r>
              <a:rPr lang="ru-RU" sz="3600" b="1" kern="10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 район»</a:t>
            </a: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1447800" y="1143000"/>
            <a:ext cx="64770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Вавожский</a:t>
            </a:r>
            <a:r>
              <a:rPr lang="ru-RU" sz="3600" b="1" kern="10" dirty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район</a:t>
            </a:r>
          </a:p>
        </p:txBody>
      </p:sp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2447924" y="4383089"/>
            <a:ext cx="3800476" cy="6238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на </a:t>
            </a:r>
            <a:r>
              <a:rPr lang="ru-RU" sz="3600" b="1" kern="1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202</a:t>
            </a:r>
            <a:r>
              <a:rPr lang="en-US" sz="3600" b="1" kern="1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1</a:t>
            </a:r>
            <a:r>
              <a:rPr lang="ru-RU" sz="3600" b="1" kern="1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</a:t>
            </a:r>
            <a:r>
              <a:rPr lang="ru-RU" sz="3600" b="1" kern="1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год</a:t>
            </a:r>
          </a:p>
        </p:txBody>
      </p:sp>
      <p:sp>
        <p:nvSpPr>
          <p:cNvPr id="2058" name="TextBox 1"/>
          <p:cNvSpPr txBox="1">
            <a:spLocks noChangeArrowheads="1"/>
          </p:cNvSpPr>
          <p:nvPr/>
        </p:nvSpPr>
        <p:spPr bwMode="auto">
          <a:xfrm>
            <a:off x="-173038" y="5105400"/>
            <a:ext cx="9251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 плановый период 2022 - 2023годов </a:t>
            </a:r>
            <a:endParaRPr lang="ru-RU" altLang="ru-RU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1200" y="228600"/>
            <a:ext cx="4622800" cy="9144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Детский сад-ясли  </a:t>
            </a:r>
            <a:br>
              <a:rPr lang="ru-RU" sz="2400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400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с. Вавож</a:t>
            </a:r>
            <a:endParaRPr lang="ru-RU" sz="2400" dirty="0">
              <a:ln>
                <a:solidFill>
                  <a:srgbClr val="008000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8" name="Picture 8" descr="\\192.168.1.188\общая_рс\СЕССИЯ\Сессия\ПРОГНОЗ\Прогноз на 2021-2023 год\Презентация\Ясли с.Вавож\IMG_21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00" y="1143000"/>
            <a:ext cx="43942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\\192.168.1.188\общая_рс\СЕССИЯ\Сессия\ПРОГНОЗ\Прогноз на 2021-2023 год\Презентация\Ясли с.Вавож\IMG_21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00" y="3733801"/>
            <a:ext cx="4546600" cy="299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\\192.168.1.188\общая_рс\СЕССИЯ\Сессия\ПРОГНОЗ\Прогноз на 2021-2023 год\Презентация\школа д.Б-Волково\29.10\DSCN38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3962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\\192.168.1.188\общая_рс\СЕССИЯ\Сессия\ПРОГНОЗ\Прогноз на 2021-2023 год\Презентация\школа д.Б-Волково\29.10\DSCN38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33801"/>
            <a:ext cx="4114800" cy="299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1000" y="228600"/>
            <a:ext cx="396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          Школа</a:t>
            </a:r>
          </a:p>
          <a:p>
            <a:r>
              <a:rPr lang="ru-RU" sz="2400" b="1" dirty="0" err="1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д.Большое</a:t>
            </a:r>
            <a:r>
              <a:rPr lang="ru-RU" sz="2400" b="1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 - Волково</a:t>
            </a:r>
            <a:endParaRPr lang="ru-RU" dirty="0">
              <a:ln>
                <a:solidFill>
                  <a:srgbClr val="008000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567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Копия 10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91000" y="203200"/>
            <a:ext cx="4800600" cy="1625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7592880"/>
              </p:ext>
            </p:extLst>
          </p:nvPr>
        </p:nvGraphicFramePr>
        <p:xfrm>
          <a:off x="76198" y="2057400"/>
          <a:ext cx="8839202" cy="4495800"/>
        </p:xfrm>
        <a:graphic>
          <a:graphicData uri="http://schemas.openxmlformats.org/drawingml/2006/table">
            <a:tbl>
              <a:tblPr bandCol="1">
                <a:tableStyleId>{35758FB7-9AC5-4552-8A53-C91805E547FA}</a:tableStyleId>
              </a:tblPr>
              <a:tblGrid>
                <a:gridCol w="3063090"/>
                <a:gridCol w="975512"/>
                <a:gridCol w="1524000"/>
                <a:gridCol w="1676400"/>
                <a:gridCol w="1600200"/>
              </a:tblGrid>
              <a:tr h="10763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ПОКАЗАТЕЛИ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Ед.изм</a:t>
                      </a:r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2019 </a:t>
                      </a: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год отчет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2020  </a:t>
                      </a: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год </a:t>
                      </a:r>
                      <a:r>
                        <a:rPr lang="ru-RU" sz="2000" b="1" u="none" strike="noStrike" dirty="0" err="1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ожид</a:t>
                      </a: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2021  </a:t>
                      </a: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год </a:t>
                      </a:r>
                      <a:r>
                        <a:rPr lang="ru-RU" sz="20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прогн</a:t>
                      </a:r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209675"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Ввод </a:t>
                      </a:r>
                      <a:r>
                        <a:rPr lang="ru-RU" sz="24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 действие жилых домов</a:t>
                      </a:r>
                      <a:endParaRPr lang="ru-RU" sz="24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Ед.</a:t>
                      </a:r>
                      <a:endParaRPr lang="ru-RU" sz="24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53</a:t>
                      </a:r>
                      <a:endParaRPr lang="ru-RU" sz="24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80</a:t>
                      </a:r>
                      <a:endParaRPr lang="ru-RU" sz="24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60</a:t>
                      </a:r>
                      <a:endParaRPr lang="ru-RU" sz="24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0980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 том числе объем общей площади жилья, введенной в эксплуатацию индивидуальными застройщиками</a:t>
                      </a:r>
                      <a:endParaRPr lang="ru-RU" sz="20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кв.м</a:t>
                      </a:r>
                      <a:r>
                        <a:rPr lang="ru-RU" sz="20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 общ. </a:t>
                      </a:r>
                      <a:r>
                        <a:rPr lang="ru-RU" sz="2000" u="none" strike="noStrike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площ</a:t>
                      </a:r>
                      <a:r>
                        <a:rPr lang="ru-RU" sz="20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20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5621,9</a:t>
                      </a:r>
                      <a:endParaRPr lang="ru-RU" sz="24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7743</a:t>
                      </a:r>
                      <a:endParaRPr lang="ru-RU" sz="24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5500</a:t>
                      </a:r>
                      <a:endParaRPr lang="ru-RU" sz="24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489" name="WordArt 1"/>
          <p:cNvSpPr>
            <a:spLocks noGrp="1" noChangeArrowheads="1" noChangeShapeType="1" noTextEdit="1"/>
          </p:cNvSpPr>
          <p:nvPr/>
        </p:nvSpPr>
        <p:spPr bwMode="auto">
          <a:xfrm>
            <a:off x="228600" y="203200"/>
            <a:ext cx="3962400" cy="1625600"/>
          </a:xfrm>
          <a:prstGeom prst="rect">
            <a:avLst/>
          </a:prstGeom>
        </p:spPr>
        <p:txBody>
          <a:bodyPr wrap="none" fromWordArt="1"/>
          <a:lstStyle/>
          <a:p>
            <a:r>
              <a:rPr lang="ru-RU" sz="4400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effectLst/>
                <a:latin typeface="Impact"/>
              </a:rPr>
              <a:t>Строительство </a:t>
            </a:r>
          </a:p>
          <a:p>
            <a:r>
              <a:rPr lang="ru-RU" sz="4400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effectLst/>
                <a:latin typeface="Impact"/>
              </a:rPr>
              <a:t>жилья</a:t>
            </a:r>
          </a:p>
          <a:p>
            <a:endParaRPr lang="ru-RU" sz="3600" kern="10" dirty="0">
              <a:ln w="25560">
                <a:solidFill>
                  <a:srgbClr val="008000"/>
                </a:solidFill>
                <a:miter lim="800000"/>
                <a:headEnd/>
                <a:tailEnd/>
              </a:ln>
              <a:gradFill rotWithShape="1">
                <a:gsLst>
                  <a:gs pos="0">
                    <a:srgbClr val="0000FF"/>
                  </a:gs>
                  <a:gs pos="100000">
                    <a:srgbClr val="E6E6FF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679" dir="18908127" algn="ctr" rotWithShape="0">
                  <a:srgbClr val="333333">
                    <a:alpha val="50026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106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СТРОИТЕЛЬСТВО ДОРОГИ</a:t>
            </a:r>
            <a:br>
              <a:rPr lang="ru-RU" sz="4000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4400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с. </a:t>
            </a:r>
            <a:r>
              <a:rPr lang="ru-RU" sz="4400" dirty="0" err="1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Какмож</a:t>
            </a:r>
            <a:r>
              <a:rPr lang="ru-RU" sz="4400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- д. Инга</a:t>
            </a:r>
            <a:endParaRPr lang="ru-RU" sz="4400" dirty="0">
              <a:ln>
                <a:solidFill>
                  <a:srgbClr val="008000"/>
                </a:solidFill>
              </a:ln>
              <a:solidFill>
                <a:schemeClr val="accent1">
                  <a:lumMod val="7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170" name="Picture 2" descr="\\192.168.1.188\общая_рс\СЕССИЯ\Сессия\ПРОГНОЗ\Прогноз на 2021-2023 год\Презентация\дорога Какмож-Инга\DSCN38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28800"/>
            <a:ext cx="39624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\\192.168.1.188\общая_рс\СЕССИЯ\Сессия\ПРОГНОЗ\Прогноз на 2021-2023 год\Презентация\дорога Какмож-Инга\После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28800"/>
            <a:ext cx="4419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269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6858000" cy="9906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Задачи на 2021 год </a:t>
            </a:r>
            <a:endParaRPr lang="ru-RU" sz="4400" dirty="0">
              <a:ln>
                <a:solidFill>
                  <a:srgbClr val="008000"/>
                </a:solidFill>
              </a:ln>
              <a:solidFill>
                <a:schemeClr val="accent1">
                  <a:lumMod val="7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8600" y="914400"/>
            <a:ext cx="8534400" cy="1066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Разработка</a:t>
            </a:r>
          </a:p>
          <a:p>
            <a:pPr marL="0" indent="0" algn="ctr">
              <a:buNone/>
            </a:pPr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проектов водоснабжения и газификации  микрорайона жилой застройки «Северный» с. Вавож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8675281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8978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6200" y="152400"/>
            <a:ext cx="9067800" cy="8382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kern="10" dirty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ПОТРЕБИТЕЛЬСКИЙ  </a:t>
            </a:r>
            <a:r>
              <a:rPr lang="ru-RU" sz="4000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РЫНОК</a:t>
            </a:r>
            <a:endParaRPr lang="ru-RU" altLang="ru-RU" sz="4000" dirty="0" smtClean="0">
              <a:ln w="18415" cmpd="sng">
                <a:solidFill>
                  <a:srgbClr val="008000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19815504"/>
              </p:ext>
            </p:extLst>
          </p:nvPr>
        </p:nvGraphicFramePr>
        <p:xfrm>
          <a:off x="381000" y="990600"/>
          <a:ext cx="84582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172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2057400" y="228600"/>
            <a:ext cx="5410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marL="0" indent="0">
              <a:buNone/>
            </a:pPr>
            <a:r>
              <a:rPr lang="ru-RU" sz="4000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ПРИБЫЛЬ </a:t>
            </a:r>
            <a:endParaRPr lang="ru-RU" altLang="ru-RU" sz="4000" kern="0" dirty="0" smtClean="0">
              <a:solidFill>
                <a:schemeClr val="accent1">
                  <a:lumMod val="7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09113221"/>
              </p:ext>
            </p:extLst>
          </p:nvPr>
        </p:nvGraphicFramePr>
        <p:xfrm>
          <a:off x="457200" y="990600"/>
          <a:ext cx="8458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962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991600" cy="762000"/>
          </a:xfrm>
        </p:spPr>
        <p:txBody>
          <a:bodyPr/>
          <a:lstStyle/>
          <a:p>
            <a:pPr marL="0" indent="0" algn="l">
              <a:buNone/>
            </a:pPr>
            <a:r>
              <a:rPr lang="ru-RU" sz="4000" dirty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ДОХОДЫ НАСЕЛЕНИЯ</a:t>
            </a:r>
            <a:endParaRPr lang="ru-RU" sz="4000" dirty="0">
              <a:ln>
                <a:solidFill>
                  <a:srgbClr val="008000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 descr="http://rabota5.ru/photo/zarabotat-na-klikah-v-google-7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137" y="171488"/>
            <a:ext cx="1396463" cy="104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06997735"/>
              </p:ext>
            </p:extLst>
          </p:nvPr>
        </p:nvGraphicFramePr>
        <p:xfrm>
          <a:off x="76200" y="1752600"/>
          <a:ext cx="8915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6200" y="1066800"/>
            <a:ext cx="7696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</a:rPr>
              <a:t>Номинальная начисленная средняя заработная плата по </a:t>
            </a:r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крупным и средним, в рублях</a:t>
            </a:r>
          </a:p>
          <a:p>
            <a:r>
              <a:rPr lang="ru-RU" sz="2000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1181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kern="10" dirty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rgbClr val="FFC000"/>
                </a:solidFill>
                <a:latin typeface="Impact"/>
              </a:rPr>
              <a:t>С</a:t>
            </a:r>
            <a:r>
              <a:rPr lang="ru-RU" sz="3600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rgbClr val="FFC000"/>
                </a:solidFill>
                <a:latin typeface="Impact"/>
              </a:rPr>
              <a:t>реднегодовая численность населения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52731384"/>
              </p:ext>
            </p:extLst>
          </p:nvPr>
        </p:nvGraphicFramePr>
        <p:xfrm>
          <a:off x="381000" y="914400"/>
          <a:ext cx="82296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14300" y="152400"/>
            <a:ext cx="8991600" cy="12954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</a:pPr>
            <a:r>
              <a:rPr lang="ru-RU" sz="4000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Среднегодовая численность </a:t>
            </a:r>
          </a:p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</a:pPr>
            <a:r>
              <a:rPr lang="ru-RU" sz="4000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населения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8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rgbClr val="002060"/>
                </a:solidFill>
                <a:latin typeface="Impact"/>
              </a:rPr>
              <a:t>                     </a:t>
            </a:r>
            <a:endParaRPr lang="ru-RU" sz="4400" dirty="0">
              <a:solidFill>
                <a:srgbClr val="002060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873372236"/>
              </p:ext>
            </p:extLst>
          </p:nvPr>
        </p:nvGraphicFramePr>
        <p:xfrm>
          <a:off x="533400" y="1012686"/>
          <a:ext cx="80010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76300" y="304799"/>
            <a:ext cx="7543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Занятость населения</a:t>
            </a:r>
            <a:endParaRPr lang="ru-RU" sz="4400" b="1" dirty="0">
              <a:ln w="25560">
                <a:solidFill>
                  <a:srgbClr val="008000"/>
                </a:solidFill>
                <a:miter lim="800000"/>
                <a:headEnd/>
                <a:tailEnd/>
              </a:ln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72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52400" y="363774"/>
            <a:ext cx="6096000" cy="12954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3600" kern="10" dirty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Малое и среднее предпринимательство</a:t>
            </a:r>
            <a:endParaRPr lang="ru-RU" altLang="ru-RU" sz="3600" b="1" dirty="0" smtClean="0">
              <a:solidFill>
                <a:schemeClr val="accent1">
                  <a:lumMod val="7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83253"/>
              </p:ext>
            </p:extLst>
          </p:nvPr>
        </p:nvGraphicFramePr>
        <p:xfrm>
          <a:off x="23333" y="2030036"/>
          <a:ext cx="9044467" cy="4853285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352800"/>
                <a:gridCol w="914400"/>
                <a:gridCol w="952500"/>
                <a:gridCol w="952500"/>
                <a:gridCol w="967267"/>
                <a:gridCol w="914400"/>
                <a:gridCol w="990600"/>
              </a:tblGrid>
              <a:tr h="9334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Показатели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Ед. изм.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2019г</a:t>
                      </a:r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 </a:t>
                      </a:r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отчет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none" strike="noStrike" dirty="0" smtClean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2020г. </a:t>
                      </a:r>
                      <a:r>
                        <a:rPr lang="ru-RU" sz="16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ожид</a:t>
                      </a:r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</a:p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2021г</a:t>
                      </a:r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 </a:t>
                      </a:r>
                      <a:r>
                        <a:rPr lang="ru-RU" sz="16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Прог</a:t>
                      </a:r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2022г</a:t>
                      </a:r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 </a:t>
                      </a:r>
                      <a:r>
                        <a:rPr lang="ru-RU" sz="16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Прог</a:t>
                      </a:r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2023г. </a:t>
                      </a:r>
                      <a:r>
                        <a:rPr lang="ru-RU" sz="16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Прог</a:t>
                      </a:r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10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Количество </a:t>
                      </a:r>
                      <a:r>
                        <a:rPr lang="ru-RU" sz="16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малых предприятий, всего</a:t>
                      </a:r>
                      <a:endParaRPr lang="ru-RU" sz="16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ед.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50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49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51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52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54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Количество средних предприятий, всего</a:t>
                      </a:r>
                      <a:endParaRPr lang="ru-RU" sz="16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ед.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13549">
                <a:tc>
                  <a:txBody>
                    <a:bodyPr/>
                    <a:lstStyle/>
                    <a:p>
                      <a:pPr algn="l" fontAlgn="t">
                        <a:lnSpc>
                          <a:spcPct val="200000"/>
                        </a:lnSpc>
                      </a:pPr>
                      <a:r>
                        <a:rPr lang="ru-RU" sz="16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Количество ИП, всего</a:t>
                      </a:r>
                      <a:endParaRPr lang="ru-RU" sz="16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ед.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233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223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210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215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220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42565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Среднесписочная</a:t>
                      </a:r>
                      <a:r>
                        <a:rPr lang="ru-RU" sz="1600" b="1" u="none" strike="noStrike" baseline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численность работников по малым предприятиям </a:t>
                      </a:r>
                      <a:endParaRPr lang="ru-RU" sz="16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чел.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902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860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877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881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894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939721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Среднесписочная</a:t>
                      </a:r>
                      <a:r>
                        <a:rPr lang="ru-RU" sz="1600" b="1" u="none" strike="noStrike" baseline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численность работников по средним предприятиям</a:t>
                      </a:r>
                      <a:endParaRPr lang="ru-RU" sz="16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чел.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541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534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547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556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562</a:t>
                      </a:r>
                      <a:endParaRPr lang="ru-RU" sz="18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itchFamily="18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2" name="Picture 2" descr="X:\СЕССИЯ\Сессия\ПРОГНОЗ\Прогноз на 2017 год\ПРОГНОЗ на 2017 год\S10522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0"/>
            <a:ext cx="2755900" cy="202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42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2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381000" y="274638"/>
            <a:ext cx="8229600" cy="715962"/>
          </a:xfrm>
          <a:prstGeom prst="rect">
            <a:avLst/>
          </a:prstGeom>
        </p:spPr>
        <p:txBody>
          <a:bodyPr wrap="none" fromWordArt="1" anchor="ctr"/>
          <a:lstStyle/>
          <a:p>
            <a:pPr marL="0" indent="0" algn="ctr" eaLnBrk="0" hangingPunct="0">
              <a:buNone/>
              <a:defRPr/>
            </a:pPr>
            <a:r>
              <a:rPr lang="ru-RU" sz="4400" kern="10" dirty="0" smtClean="0">
                <a:ln w="25560">
                  <a:solidFill>
                    <a:schemeClr val="accent1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Courier New" panose="02070309020205020404" pitchFamily="49" charset="0"/>
              </a:rPr>
              <a:t>Сельское хозяйство</a:t>
            </a:r>
            <a:endParaRPr lang="ru-RU" sz="4400" kern="10" dirty="0">
              <a:ln w="25560">
                <a:solidFill>
                  <a:schemeClr val="accent1">
                    <a:lumMod val="50000"/>
                  </a:schemeClr>
                </a:solidFill>
                <a:miter lim="800000"/>
                <a:headEnd/>
                <a:tailEnd/>
              </a:ln>
              <a:solidFill>
                <a:schemeClr val="accent4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Courier New" panose="02070309020205020404" pitchFamily="49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047310655"/>
              </p:ext>
            </p:extLst>
          </p:nvPr>
        </p:nvGraphicFramePr>
        <p:xfrm>
          <a:off x="457200" y="990600"/>
          <a:ext cx="80772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594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2192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kern="10" dirty="0" smtClean="0">
                <a:ln w="25560">
                  <a:solidFill>
                    <a:schemeClr val="accent4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ОБОРОТЫ МАЛЫХ И СРЕДНИХ ПРЕДПРИЯТИЙ</a:t>
            </a:r>
            <a:endParaRPr lang="ru-RU" sz="3200" dirty="0">
              <a:ln w="25560">
                <a:solidFill>
                  <a:schemeClr val="accent4">
                    <a:lumMod val="50000"/>
                  </a:schemeClr>
                </a:solidFill>
                <a:miter lim="800000"/>
                <a:headEnd/>
                <a:tailEnd/>
              </a:ln>
              <a:solidFill>
                <a:schemeClr val="accent1">
                  <a:lumMod val="7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69440155"/>
              </p:ext>
            </p:extLst>
          </p:nvPr>
        </p:nvGraphicFramePr>
        <p:xfrm>
          <a:off x="228600" y="990600"/>
          <a:ext cx="84582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175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572290"/>
              </p:ext>
            </p:extLst>
          </p:nvPr>
        </p:nvGraphicFramePr>
        <p:xfrm>
          <a:off x="38100" y="762000"/>
          <a:ext cx="9029700" cy="6298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100"/>
                <a:gridCol w="685800"/>
                <a:gridCol w="1295400"/>
                <a:gridCol w="1295400"/>
                <a:gridCol w="1295400"/>
                <a:gridCol w="1371600"/>
              </a:tblGrid>
              <a:tr h="69573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ПОКАЗАТЕЛЬ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Ед.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изм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2019 год отчет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2020 год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ожид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2021 год прогноз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2021 г. в % к 2020 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084801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Средства,</a:t>
                      </a:r>
                      <a:r>
                        <a:rPr lang="ru-RU" sz="1600" b="1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полученные от продажи муниципального имущества и земельных участков</a:t>
                      </a:r>
                      <a:endParaRPr lang="ru-RU" sz="16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тыс. руб.</a:t>
                      </a:r>
                      <a:endParaRPr lang="ru-RU" sz="1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1641,2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2032,0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1400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68,9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4543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 том числе: от продажи земельных участков</a:t>
                      </a:r>
                      <a:endParaRPr lang="ru-RU" sz="16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тыс. руб.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1221,3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1790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1200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67,0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99391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Средства, полученные от сдачи муниципального имущества и земельных участков в аренду</a:t>
                      </a:r>
                      <a:endParaRPr lang="ru-RU" sz="16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тыс. руб.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4330,4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4239,9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3920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92,5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9573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 том числе: от аренды земельных участков</a:t>
                      </a:r>
                      <a:endParaRPr lang="ru-RU" sz="16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тыс. руб.</a:t>
                      </a:r>
                      <a:endParaRPr lang="ru-RU" sz="1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3501,5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3389,9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3000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88,5</a:t>
                      </a:r>
                      <a:endParaRPr lang="ru-RU" sz="20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29208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Итого доходов от использования муниципального имущества и </a:t>
                      </a:r>
                    </a:p>
                    <a:p>
                      <a:r>
                        <a:rPr lang="ru-RU" sz="1800" b="1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земельных участков</a:t>
                      </a:r>
                      <a:endParaRPr lang="ru-RU" sz="1800" b="1" dirty="0">
                        <a:solidFill>
                          <a:srgbClr val="8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err="1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Тыс</a:t>
                      </a:r>
                      <a:r>
                        <a:rPr lang="ru-RU" sz="1800" b="0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руб</a:t>
                      </a:r>
                      <a:r>
                        <a:rPr lang="ru-RU" sz="18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5972</a:t>
                      </a:r>
                      <a:endParaRPr lang="ru-RU" sz="2400" b="1" dirty="0">
                        <a:solidFill>
                          <a:srgbClr val="8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6272</a:t>
                      </a:r>
                      <a:endParaRPr lang="ru-RU" sz="2400" b="1" dirty="0">
                        <a:solidFill>
                          <a:srgbClr val="8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5320</a:t>
                      </a:r>
                      <a:endParaRPr lang="ru-RU" sz="2400" b="1" dirty="0">
                        <a:solidFill>
                          <a:srgbClr val="8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84,8</a:t>
                      </a:r>
                      <a:endParaRPr lang="ru-RU" sz="2400" b="1" dirty="0">
                        <a:solidFill>
                          <a:srgbClr val="8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WordArt 2"/>
          <p:cNvSpPr txBox="1"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0" y="152401"/>
            <a:ext cx="8991600" cy="533400"/>
          </a:xfrm>
          <a:prstGeom prst="rect">
            <a:avLst/>
          </a:prstGeom>
        </p:spPr>
        <p:txBody>
          <a:bodyPr wrap="none" fromWordArt="1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marL="0" indent="0">
              <a:buNone/>
              <a:defRPr/>
            </a:pPr>
            <a:r>
              <a:rPr lang="ru-RU" sz="2800" kern="10" dirty="0" smtClean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Управление муниципальным имуществом</a:t>
            </a:r>
            <a:endParaRPr lang="ru-RU" sz="2800" kern="10" dirty="0">
              <a:ln w="18000">
                <a:solidFill>
                  <a:schemeClr val="accent4">
                    <a:lumMod val="5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52400" y="76201"/>
            <a:ext cx="8862646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32400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r>
              <a:rPr lang="ru-RU" sz="3600" b="1" dirty="0" smtClean="0">
                <a:ln w="3155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ПРОЕКТНАЯ ДЕЯТЕЛЬНОСТЬ</a:t>
            </a:r>
            <a:endParaRPr lang="ru-RU" sz="3600" i="1" kern="0" dirty="0" smtClean="0">
              <a:ln w="3155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433494"/>
              </p:ext>
            </p:extLst>
          </p:nvPr>
        </p:nvGraphicFramePr>
        <p:xfrm>
          <a:off x="152400" y="856684"/>
          <a:ext cx="8865577" cy="6101619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07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452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21777"/>
              </a:tblGrid>
              <a:tr h="909587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0"/>
                        </a:rPr>
                        <a:t>НАПРАВЛЕНИЯ</a:t>
                      </a:r>
                      <a:endParaRPr lang="ru-RU" sz="17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Кол-во</a:t>
                      </a:r>
                      <a:r>
                        <a:rPr lang="ru-RU" sz="16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ru-RU" sz="1600" dirty="0" err="1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проек</a:t>
                      </a:r>
                      <a:r>
                        <a:rPr lang="ru-RU" sz="16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ru-RU" sz="1600" dirty="0" err="1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тов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Привлечено финансирования всего, </a:t>
                      </a:r>
                      <a:r>
                        <a:rPr lang="ru-RU" sz="16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тыс.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Бюджет РФ и УР, </a:t>
                      </a: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0"/>
                        </a:rPr>
                        <a:t>тыс. </a:t>
                      </a:r>
                      <a:r>
                        <a:rPr lang="ru-RU" sz="1600" baseline="0" dirty="0" err="1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0"/>
                        </a:rPr>
                        <a:t>руб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0"/>
                        </a:rPr>
                        <a:t>Местный бюджет, тыс.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0"/>
                        </a:rPr>
                        <a:t>Взносы юр.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0"/>
                        </a:rPr>
                        <a:t> лиц и физ. лиц, тыс.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2339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2000" b="1" dirty="0">
                        <a:solidFill>
                          <a:srgbClr val="8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0"/>
                        </a:rPr>
                        <a:t>42</a:t>
                      </a:r>
                      <a:endParaRPr lang="ru-RU" sz="2200" b="1" dirty="0">
                        <a:solidFill>
                          <a:srgbClr val="8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0"/>
                        </a:rPr>
                        <a:t>14405</a:t>
                      </a:r>
                      <a:endParaRPr lang="ru-RU" sz="2200" b="1" dirty="0">
                        <a:solidFill>
                          <a:srgbClr val="8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0"/>
                        </a:rPr>
                        <a:t>10224</a:t>
                      </a:r>
                      <a:endParaRPr lang="ru-RU" sz="2200" b="1" dirty="0">
                        <a:solidFill>
                          <a:srgbClr val="8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0"/>
                        </a:rPr>
                        <a:t>2051</a:t>
                      </a:r>
                      <a:endParaRPr lang="ru-RU" sz="2200" b="1" dirty="0">
                        <a:solidFill>
                          <a:srgbClr val="8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rgbClr val="8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itchFamily="34" charset="0"/>
                        </a:rPr>
                        <a:t>2130</a:t>
                      </a:r>
                      <a:endParaRPr lang="ru-RU" sz="2200" b="1" dirty="0">
                        <a:solidFill>
                          <a:srgbClr val="8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Calibri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2454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ФЦП «Комфорт-</a:t>
                      </a:r>
                      <a:r>
                        <a:rPr lang="ru-RU" sz="1800" b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ная</a:t>
                      </a:r>
                      <a:r>
                        <a:rPr lang="ru-RU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 городская среда»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2174</a:t>
                      </a:r>
                      <a:endParaRPr lang="ru-RU" sz="2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2151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23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1644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«Наша инициатива»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3368</a:t>
                      </a:r>
                      <a:endParaRPr lang="ru-RU" sz="2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2015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474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878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27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«Атмосфера»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1123,7</a:t>
                      </a:r>
                      <a:endParaRPr lang="ru-RU" sz="2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900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223,7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329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Самообложение</a:t>
                      </a:r>
                      <a:r>
                        <a:rPr lang="ru-RU" sz="18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 граждан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3014,0</a:t>
                      </a:r>
                      <a:endParaRPr lang="ru-RU" sz="2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1804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605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605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253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Поддержка местных инициатив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225</a:t>
                      </a:r>
                      <a:endParaRPr lang="ru-RU" sz="2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112,5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112,5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08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МП</a:t>
                      </a:r>
                      <a:r>
                        <a:rPr lang="ru-RU" sz="18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 «КРСТ»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4984,5</a:t>
                      </a:r>
                      <a:endParaRPr lang="ru-RU" sz="2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3353,0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720,6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910,85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329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Социальные проекты, Гранты</a:t>
                      </a:r>
                      <a:endParaRPr lang="ru-RU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1265,2</a:t>
                      </a:r>
                      <a:endParaRPr lang="ru-RU" sz="2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84406" marR="84406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236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 noGrp="1"/>
          </p:cNvSpPr>
          <p:nvPr>
            <p:ph/>
          </p:nvPr>
        </p:nvSpPr>
        <p:spPr bwMode="auto">
          <a:xfrm>
            <a:off x="457200" y="76200"/>
            <a:ext cx="8229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ru-RU" altLang="ru-RU" sz="4000" b="1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Здравоохранение</a:t>
            </a:r>
            <a:endParaRPr lang="ru-RU" altLang="ru-RU" sz="4000" b="1" kern="0" dirty="0" smtClean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095" y="1066800"/>
            <a:ext cx="4343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rgbClr val="3333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 </a:t>
            </a:r>
            <a:r>
              <a:rPr lang="ru-RU" sz="2000" kern="10" dirty="0" smtClean="0">
                <a:ln w="25560">
                  <a:solidFill>
                    <a:schemeClr val="accent4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Строительство модульного</a:t>
            </a:r>
          </a:p>
          <a:p>
            <a:r>
              <a:rPr lang="ru-RU" sz="2000" kern="10" dirty="0" smtClean="0">
                <a:ln w="25560">
                  <a:solidFill>
                    <a:schemeClr val="accent4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          ФАП д. </a:t>
            </a:r>
            <a:r>
              <a:rPr lang="ru-RU" sz="2000" kern="10" dirty="0" err="1" smtClean="0">
                <a:ln w="25560">
                  <a:solidFill>
                    <a:schemeClr val="accent4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Зядлуд</a:t>
            </a:r>
            <a:endParaRPr lang="ru-RU" sz="2000" dirty="0">
              <a:ln w="25560">
                <a:solidFill>
                  <a:schemeClr val="accent4">
                    <a:lumMod val="50000"/>
                  </a:schemeClr>
                </a:solidFill>
                <a:miter lim="800000"/>
                <a:headEnd/>
                <a:tailEnd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170" name="Picture 2" descr="\\192.168.1.188\общая_рс\СЕССИЯ\Сессия\ПРОГНОЗ\Прогноз на 2021-2023 год\Презентация\ФАП строительство д.Зядлуд\изображение_viber_2020-12-16_13-25-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1" y="1866835"/>
            <a:ext cx="4596809" cy="457200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74019" y="1143000"/>
            <a:ext cx="4343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kern="10" dirty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rgbClr val="3333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2000" kern="10" dirty="0">
                <a:ln w="25560">
                  <a:solidFill>
                    <a:schemeClr val="accent4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rgbClr val="3333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Строительство модульного</a:t>
            </a:r>
          </a:p>
          <a:p>
            <a:pPr lvl="0"/>
            <a:r>
              <a:rPr lang="ru-RU" sz="2000" kern="10" dirty="0">
                <a:ln w="25560">
                  <a:solidFill>
                    <a:schemeClr val="accent4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rgbClr val="3333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          ФАП </a:t>
            </a:r>
            <a:r>
              <a:rPr lang="ru-RU" sz="2000" kern="10" dirty="0" smtClean="0">
                <a:ln w="25560">
                  <a:solidFill>
                    <a:schemeClr val="accent4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rgbClr val="3333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д. Ожги</a:t>
            </a:r>
            <a:endParaRPr lang="ru-RU" dirty="0">
              <a:ln w="25560">
                <a:solidFill>
                  <a:schemeClr val="accent4">
                    <a:lumMod val="50000"/>
                  </a:schemeClr>
                </a:solidFill>
                <a:miter lim="800000"/>
                <a:headEnd/>
                <a:tailEnd/>
              </a:ln>
            </a:endParaRPr>
          </a:p>
        </p:txBody>
      </p:sp>
      <p:pic>
        <p:nvPicPr>
          <p:cNvPr id="7171" name="Picture 3" descr="\\192.168.1.188\общая_рс\СЕССИЯ\Сессия\ПРОГНОЗ\Прогноз на 2021-2023 год\Презентация\ФОТО ФАП ожги\изображение_viber_2020-12-15_19-27-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019" y="1866835"/>
            <a:ext cx="4191000" cy="457200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942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 noGrp="1"/>
          </p:cNvSpPr>
          <p:nvPr>
            <p:ph/>
          </p:nvPr>
        </p:nvSpPr>
        <p:spPr bwMode="auto">
          <a:xfrm>
            <a:off x="25400" y="152400"/>
            <a:ext cx="9144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ru-RU" altLang="ru-RU" sz="4000" b="1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Здравоохранение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3400" y="1295400"/>
            <a:ext cx="84074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Задачи на 2021 год</a:t>
            </a:r>
            <a:r>
              <a:rPr lang="ru-RU" sz="2800" b="1" u="sng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</a:p>
          <a:p>
            <a:pPr algn="ctr"/>
            <a:endParaRPr lang="ru-RU" sz="2800" b="1" u="sng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Строительство модульных ФАП (Г-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Пудга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Ожги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Т-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Пельга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 и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Какможской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ВА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  Участие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 нацпроекте «Здравоохранение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» 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 Создание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единого цифрового контура в здравоохранении на основе единой государственной информационной системы (ЕГИСЗ).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4.  Выполнение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показателей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госзадания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и госзаказа по основным направлениям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работы.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7151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28600" y="228600"/>
            <a:ext cx="8534400" cy="6858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z="3600" b="1" kern="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384144"/>
              </p:ext>
            </p:extLst>
          </p:nvPr>
        </p:nvGraphicFramePr>
        <p:xfrm>
          <a:off x="533399" y="976423"/>
          <a:ext cx="8229601" cy="55684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14601"/>
                <a:gridCol w="1219200"/>
                <a:gridCol w="1066800"/>
                <a:gridCol w="1143000"/>
                <a:gridCol w="990600"/>
                <a:gridCol w="1295400"/>
              </a:tblGrid>
              <a:tr h="954652">
                <a:tc>
                  <a:txBody>
                    <a:bodyPr/>
                    <a:lstStyle/>
                    <a:p>
                      <a:pPr algn="ctr" fontAlgn="t"/>
                      <a:endParaRPr lang="ru-RU" sz="1600" b="1" u="none" strike="noStrike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 fontAlgn="t"/>
                      <a:r>
                        <a:rPr lang="ru-RU" sz="20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Показатели </a:t>
                      </a:r>
                      <a:endParaRPr lang="ru-RU" sz="20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Ед. изм</a:t>
                      </a:r>
                      <a:r>
                        <a:rPr lang="ru-RU" sz="18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u="none" strike="noStrike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2019г </a:t>
                      </a:r>
                      <a:r>
                        <a:rPr lang="ru-RU" sz="18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отчет</a:t>
                      </a:r>
                      <a:endParaRPr lang="ru-RU" sz="18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2020г</a:t>
                      </a:r>
                      <a:r>
                        <a:rPr lang="ru-RU" sz="18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 </a:t>
                      </a:r>
                      <a:r>
                        <a:rPr lang="ru-RU" sz="1800" b="1" u="none" strike="noStrike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ожид</a:t>
                      </a:r>
                      <a:r>
                        <a:rPr lang="ru-RU" sz="18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8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2021г</a:t>
                      </a:r>
                      <a:r>
                        <a:rPr lang="ru-RU" sz="18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 </a:t>
                      </a:r>
                      <a:r>
                        <a:rPr lang="ru-RU" sz="1800" b="1" u="none" strike="noStrike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Прог</a:t>
                      </a:r>
                      <a:r>
                        <a:rPr lang="ru-RU" sz="18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 </a:t>
                      </a:r>
                      <a:endParaRPr lang="ru-RU" sz="18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2021г. </a:t>
                      </a:r>
                      <a:r>
                        <a:rPr lang="ru-RU" sz="18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 </a:t>
                      </a:r>
                      <a:r>
                        <a:rPr lang="ru-RU" sz="18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2020г. %</a:t>
                      </a:r>
                      <a:endParaRPr lang="ru-RU" sz="18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155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Объем финансирования через  </a:t>
                      </a:r>
                      <a:r>
                        <a:rPr lang="ru-RU" sz="18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ОСЗН</a:t>
                      </a:r>
                      <a:endParaRPr lang="ru-RU" sz="18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1" u="none" strike="noStrike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млн</a:t>
                      </a:r>
                      <a:r>
                        <a:rPr lang="ru-RU" sz="18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 руб. </a:t>
                      </a:r>
                      <a:endParaRPr lang="ru-RU" sz="18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u="none" strike="noStrike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73,5</a:t>
                      </a:r>
                      <a:endParaRPr lang="ru-RU" sz="20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u="none" strike="noStrike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127,7</a:t>
                      </a:r>
                      <a:endParaRPr lang="ru-RU" sz="20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u="none" strike="noStrike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131,5</a:t>
                      </a:r>
                      <a:endParaRPr lang="ru-RU" sz="20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u="none" strike="noStrike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 fontAlgn="b"/>
                      <a:r>
                        <a:rPr lang="ru-RU" sz="20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103,0</a:t>
                      </a:r>
                      <a:endParaRPr lang="ru-RU" sz="20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87224">
                <a:tc>
                  <a:txBody>
                    <a:bodyPr/>
                    <a:lstStyle/>
                    <a:p>
                      <a:pPr algn="ctr" fontAlgn="b"/>
                      <a:endParaRPr lang="ru-RU" sz="1800" b="1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чел. </a:t>
                      </a:r>
                      <a:endParaRPr lang="ru-RU" sz="18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818</a:t>
                      </a:r>
                      <a:endParaRPr lang="ru-RU" sz="20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865</a:t>
                      </a:r>
                      <a:endParaRPr lang="ru-RU" sz="20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865</a:t>
                      </a:r>
                      <a:endParaRPr lang="ru-RU" sz="20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ru-RU" sz="20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158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Социальные      </a:t>
                      </a:r>
                    </a:p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контракты</a:t>
                      </a:r>
                      <a:endParaRPr lang="ru-RU" sz="18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млн.руб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8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-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5,2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5,2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100,0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01249"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единиц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-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62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62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100,0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9270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На развитие ЛПХ</a:t>
                      </a:r>
                      <a:endParaRPr lang="ru-RU" sz="18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млн. руб.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0,2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1,0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1,0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100,0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01249"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Единиц</a:t>
                      </a:r>
                      <a:endParaRPr lang="ru-RU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8,0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35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35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100,0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WordArt 2"/>
          <p:cNvSpPr txBox="1">
            <a:spLocks noChangeArrowheads="1" noChangeShapeType="1" noTextEdit="1"/>
          </p:cNvSpPr>
          <p:nvPr/>
        </p:nvSpPr>
        <p:spPr bwMode="auto">
          <a:xfrm>
            <a:off x="304800" y="228600"/>
            <a:ext cx="8458200" cy="762000"/>
          </a:xfrm>
          <a:prstGeom prst="rect">
            <a:avLst/>
          </a:prstGeom>
        </p:spPr>
        <p:txBody>
          <a:bodyPr wrap="none" fromWordArt="1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3600" b="1" kern="10" dirty="0">
                <a:ln w="25560">
                  <a:solidFill>
                    <a:schemeClr val="accent1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Социальная защита населения</a:t>
            </a:r>
          </a:p>
          <a:p>
            <a:pPr>
              <a:defRPr/>
            </a:pPr>
            <a:endParaRPr lang="ru-RU" sz="3600" kern="10" dirty="0">
              <a:ln w="25560">
                <a:solidFill>
                  <a:srgbClr val="008000"/>
                </a:solidFill>
                <a:miter lim="800000"/>
                <a:headEnd/>
                <a:tailEnd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dist="107679" dir="18908127" algn="ctr" rotWithShape="0">
                  <a:srgbClr val="333333">
                    <a:alpha val="50026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WordArt 2"/>
          <p:cNvSpPr txBox="1">
            <a:spLocks noChangeArrowheads="1" noChangeShapeType="1" noTextEdit="1"/>
          </p:cNvSpPr>
          <p:nvPr/>
        </p:nvSpPr>
        <p:spPr bwMode="auto">
          <a:xfrm>
            <a:off x="457200" y="152400"/>
            <a:ext cx="8458200" cy="838200"/>
          </a:xfrm>
          <a:prstGeom prst="rect">
            <a:avLst/>
          </a:prstGeom>
        </p:spPr>
        <p:txBody>
          <a:bodyPr wrap="none" fromWordArt="1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ru-RU" sz="3600" kern="10" dirty="0">
              <a:ln w="25560">
                <a:solidFill>
                  <a:srgbClr val="008000"/>
                </a:solidFill>
                <a:miter lim="800000"/>
                <a:headEnd/>
                <a:tailEnd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dist="107679" dir="18908127" algn="ctr" rotWithShape="0">
                  <a:srgbClr val="333333">
                    <a:alpha val="50026"/>
                  </a:srgbClr>
                </a:outerShdw>
              </a:effectLst>
              <a:latin typeface="Impact"/>
            </a:endParaRPr>
          </a:p>
        </p:txBody>
      </p:sp>
      <p:sp>
        <p:nvSpPr>
          <p:cNvPr id="6" name="WordArt 2"/>
          <p:cNvSpPr txBox="1">
            <a:spLocks noChangeArrowheads="1" noChangeShapeType="1" noTextEdit="1"/>
          </p:cNvSpPr>
          <p:nvPr/>
        </p:nvSpPr>
        <p:spPr bwMode="auto">
          <a:xfrm>
            <a:off x="457200" y="0"/>
            <a:ext cx="8229600" cy="990600"/>
          </a:xfrm>
          <a:prstGeom prst="rect">
            <a:avLst/>
          </a:prstGeom>
        </p:spPr>
        <p:txBody>
          <a:bodyPr wrap="none" fromWordArt="1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ru-RU" sz="4000" b="1" kern="10" dirty="0">
              <a:ln w="25560">
                <a:solidFill>
                  <a:schemeClr val="accent1">
                    <a:lumMod val="50000"/>
                  </a:schemeClr>
                </a:solidFill>
                <a:miter lim="800000"/>
                <a:headEnd/>
                <a:tailEnd/>
              </a:ln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44000" cy="686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28600"/>
            <a:ext cx="75406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066800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7" name="WordArt 6"/>
          <p:cNvSpPr>
            <a:spLocks noChangeArrowheads="1" noChangeShapeType="1" noTextEdit="1"/>
          </p:cNvSpPr>
          <p:nvPr/>
        </p:nvSpPr>
        <p:spPr bwMode="auto">
          <a:xfrm>
            <a:off x="1295400" y="1676400"/>
            <a:ext cx="64770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107679" dir="18908127" algn="ctr" rotWithShape="0">
                    <a:srgbClr val="333333">
                      <a:alpha val="50026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Вавожский</a:t>
            </a:r>
            <a:r>
              <a:rPr lang="ru-RU" sz="3600" b="1" kern="10" dirty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107679" dir="18908127" algn="ctr" rotWithShape="0">
                    <a:srgbClr val="333333">
                      <a:alpha val="50026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район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5369" y="3432969"/>
            <a:ext cx="89370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СПАСИБО ЗА ВНИМАНИЕ</a:t>
            </a:r>
            <a:endParaRPr lang="ru-RU" sz="4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Grp="1" noChangeArrowheads="1" noChangeShapeType="1" noTextEdit="1"/>
          </p:cNvSpPr>
          <p:nvPr/>
        </p:nvSpPr>
        <p:spPr bwMode="auto">
          <a:xfrm>
            <a:off x="-152400" y="195261"/>
            <a:ext cx="6477000" cy="838200"/>
          </a:xfrm>
          <a:prstGeom prst="rect">
            <a:avLst/>
          </a:prstGeom>
        </p:spPr>
        <p:txBody>
          <a:bodyPr wrap="none" fromWordArt="1" anchor="ctr"/>
          <a:lstStyle/>
          <a:p>
            <a:pPr algn="ctr" eaLnBrk="0" hangingPunct="0">
              <a:defRPr/>
            </a:pPr>
            <a:r>
              <a:rPr lang="ru-RU" sz="4000" b="1" kern="10" dirty="0">
                <a:ln w="25560">
                  <a:solidFill>
                    <a:schemeClr val="accent1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Сельское</a:t>
            </a:r>
            <a:r>
              <a:rPr lang="ru-RU" sz="4000" kern="10" dirty="0">
                <a:ln w="25560">
                  <a:solidFill>
                    <a:schemeClr val="accent1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Impact"/>
                <a:ea typeface="+mj-ea"/>
                <a:cs typeface="+mj-cs"/>
              </a:rPr>
              <a:t> </a:t>
            </a:r>
            <a:r>
              <a:rPr lang="ru-RU" sz="4000" b="1" kern="10" dirty="0">
                <a:ln w="25560">
                  <a:solidFill>
                    <a:schemeClr val="accent1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хозяйств</a:t>
            </a:r>
            <a:r>
              <a:rPr lang="ru-RU" sz="4400" kern="10" dirty="0">
                <a:ln w="25560">
                  <a:solidFill>
                    <a:schemeClr val="accent1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о</a:t>
            </a:r>
          </a:p>
        </p:txBody>
      </p:sp>
      <p:graphicFrame>
        <p:nvGraphicFramePr>
          <p:cNvPr id="2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2835906"/>
              </p:ext>
            </p:extLst>
          </p:nvPr>
        </p:nvGraphicFramePr>
        <p:xfrm>
          <a:off x="152400" y="1642738"/>
          <a:ext cx="8839200" cy="5202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72" name="TextBox 1"/>
          <p:cNvSpPr txBox="1">
            <a:spLocks noChangeArrowheads="1"/>
          </p:cNvSpPr>
          <p:nvPr/>
        </p:nvSpPr>
        <p:spPr bwMode="auto">
          <a:xfrm>
            <a:off x="228600" y="963226"/>
            <a:ext cx="6019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latin typeface="Verdana" panose="020B0604030504040204" pitchFamily="34" charset="0"/>
                <a:ea typeface="Verdana" panose="020B0604030504040204" pitchFamily="34" charset="0"/>
              </a:rPr>
              <a:t>Производство </a:t>
            </a:r>
            <a:r>
              <a:rPr lang="ru-RU" alt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зерна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altLang="ru-RU" sz="2000" b="1" dirty="0">
                <a:latin typeface="Verdana" panose="020B0604030504040204" pitchFamily="34" charset="0"/>
                <a:ea typeface="Verdana" panose="020B0604030504040204" pitchFamily="34" charset="0"/>
              </a:rPr>
              <a:t>(в весе после доработки</a:t>
            </a:r>
            <a:r>
              <a:rPr lang="ru-RU" alt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), тыс. тонн</a:t>
            </a:r>
            <a:endParaRPr lang="ru-RU" altLang="ru-RU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173" name="Picture 7" descr="C:\Users\user\Desktop\Фото Сельхоз\DSC041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-1"/>
            <a:ext cx="2895600" cy="1926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965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2"/>
          <p:cNvSpPr>
            <a:spLocks noGrp="1" noChangeArrowheads="1" noChangeShapeType="1" noTextEdit="1"/>
          </p:cNvSpPr>
          <p:nvPr/>
        </p:nvSpPr>
        <p:spPr bwMode="auto">
          <a:xfrm>
            <a:off x="77086" y="228600"/>
            <a:ext cx="5562600" cy="762000"/>
          </a:xfrm>
          <a:prstGeom prst="rect">
            <a:avLst/>
          </a:prstGeom>
        </p:spPr>
        <p:txBody>
          <a:bodyPr wrap="none" fromWordArt="1" anchor="ctr"/>
          <a:lstStyle/>
          <a:p>
            <a:pPr algn="ctr" eaLnBrk="0" hangingPunct="0">
              <a:defRPr/>
            </a:pPr>
            <a:r>
              <a:rPr lang="ru-RU" sz="3800" b="1" kern="10" dirty="0">
                <a:ln w="25560">
                  <a:solidFill>
                    <a:schemeClr val="accent1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Сельское</a:t>
            </a:r>
            <a:r>
              <a:rPr lang="ru-RU" sz="4000" b="1" kern="10" dirty="0">
                <a:ln w="25560">
                  <a:solidFill>
                    <a:schemeClr val="accent1">
                      <a:lumMod val="50000"/>
                    </a:schemeClr>
                  </a:solidFill>
                  <a:miter lim="800000"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 хозяйство</a:t>
            </a:r>
          </a:p>
        </p:txBody>
      </p:sp>
      <p:pic>
        <p:nvPicPr>
          <p:cNvPr id="9263" name="Picture 2" descr="C:\Documents and Settings\user1\Мои документы\ДОКЛАДЫ\день животноводов 2015\Фото Колос\выставка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1" y="212651"/>
            <a:ext cx="2995262" cy="197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24544110"/>
              </p:ext>
            </p:extLst>
          </p:nvPr>
        </p:nvGraphicFramePr>
        <p:xfrm>
          <a:off x="304800" y="2057400"/>
          <a:ext cx="8382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62000" y="990600"/>
            <a:ext cx="487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Производство молока, </a:t>
            </a:r>
            <a:b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тыс. тонн</a:t>
            </a:r>
            <a:endParaRPr lang="ru-RU" sz="2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81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0573238"/>
              </p:ext>
            </p:extLst>
          </p:nvPr>
        </p:nvGraphicFramePr>
        <p:xfrm>
          <a:off x="76198" y="1143001"/>
          <a:ext cx="8839202" cy="5105399"/>
        </p:xfrm>
        <a:graphic>
          <a:graphicData uri="http://schemas.openxmlformats.org/drawingml/2006/table">
            <a:tbl>
              <a:tblPr bandCol="1">
                <a:tableStyleId>{35758FB7-9AC5-4552-8A53-C91805E547FA}</a:tableStyleId>
              </a:tblPr>
              <a:tblGrid>
                <a:gridCol w="2667002"/>
                <a:gridCol w="1524000"/>
                <a:gridCol w="1371600"/>
                <a:gridCol w="1752600"/>
                <a:gridCol w="1524000"/>
              </a:tblGrid>
              <a:tr h="14477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ПОКАЗАТЕЛИ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Ед.изм</a:t>
                      </a:r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2019 </a:t>
                      </a: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год отчет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2020  </a:t>
                      </a: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год </a:t>
                      </a:r>
                      <a:r>
                        <a:rPr lang="ru-RU" sz="2000" b="1" u="none" strike="noStrike" dirty="0" err="1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ожид</a:t>
                      </a: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2021  </a:t>
                      </a: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год </a:t>
                      </a:r>
                      <a:r>
                        <a:rPr lang="ru-RU" sz="20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прогн</a:t>
                      </a:r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4780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Выручка от реализации </a:t>
                      </a:r>
                      <a:r>
                        <a:rPr lang="ru-RU" sz="2000" u="none" strike="noStrike" dirty="0" err="1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сельскохозяйствен</a:t>
                      </a:r>
                      <a:r>
                        <a:rPr lang="ru-RU" sz="2000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-ной продукции</a:t>
                      </a:r>
                      <a:endParaRPr lang="ru-RU" sz="20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err="1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млн.руб</a:t>
                      </a:r>
                      <a:r>
                        <a:rPr lang="ru-RU" sz="2000" b="0" i="0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2000" b="0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2174,4</a:t>
                      </a:r>
                      <a:endParaRPr lang="ru-RU" sz="24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2498,0</a:t>
                      </a:r>
                      <a:endParaRPr lang="ru-RU" sz="24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2624,9</a:t>
                      </a:r>
                      <a:endParaRPr lang="ru-RU" sz="24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09800">
                <a:tc>
                  <a:txBody>
                    <a:bodyPr/>
                    <a:lstStyle/>
                    <a:p>
                      <a:pPr algn="l" fontAlgn="t"/>
                      <a:endParaRPr lang="ru-RU" sz="2000" u="none" strike="noStrike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 fontAlgn="t"/>
                      <a:r>
                        <a:rPr lang="ru-RU" sz="2000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Среднемесячная заработная плата работников сельского хозяйства</a:t>
                      </a:r>
                      <a:endParaRPr lang="ru-RU" sz="20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руб./мес.</a:t>
                      </a:r>
                      <a:endParaRPr lang="ru-RU" sz="20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33908</a:t>
                      </a:r>
                      <a:endParaRPr lang="ru-RU" sz="2400" b="1" i="0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37000</a:t>
                      </a:r>
                      <a:endParaRPr lang="ru-RU" sz="24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38850</a:t>
                      </a:r>
                      <a:endParaRPr lang="ru-RU" sz="24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489" name="WordArt 1"/>
          <p:cNvSpPr>
            <a:spLocks noGrp="1" noChangeArrowheads="1" noChangeShapeType="1" noTextEdit="1"/>
          </p:cNvSpPr>
          <p:nvPr/>
        </p:nvSpPr>
        <p:spPr bwMode="auto">
          <a:xfrm>
            <a:off x="228600" y="203200"/>
            <a:ext cx="9067800" cy="711200"/>
          </a:xfrm>
          <a:prstGeom prst="rect">
            <a:avLst/>
          </a:prstGeom>
        </p:spPr>
        <p:txBody>
          <a:bodyPr wrap="none" fromWordArt="1"/>
          <a:lstStyle/>
          <a:p>
            <a:r>
              <a:rPr lang="ru-RU" sz="4400" b="1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      </a:t>
            </a:r>
            <a:r>
              <a:rPr lang="ru-RU" sz="4400" b="1" kern="10" dirty="0" smtClean="0">
                <a:ln w="25560">
                  <a:solidFill>
                    <a:schemeClr val="tx2">
                      <a:lumMod val="75000"/>
                    </a:schemeClr>
                  </a:solidFill>
                  <a:miter lim="800000"/>
                  <a:headEnd/>
                  <a:tailEnd/>
                </a:ln>
                <a:solidFill>
                  <a:schemeClr val="accent4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Сельское хозяйство</a:t>
            </a:r>
          </a:p>
          <a:p>
            <a:endParaRPr lang="ru-RU" sz="3600" b="1" kern="10" dirty="0">
              <a:ln w="25560">
                <a:solidFill>
                  <a:srgbClr val="008000"/>
                </a:solidFill>
                <a:miter lim="800000"/>
                <a:headEnd/>
                <a:tailEnd/>
              </a:ln>
              <a:gradFill rotWithShape="1">
                <a:gsLst>
                  <a:gs pos="0">
                    <a:srgbClr val="0000FF"/>
                  </a:gs>
                  <a:gs pos="100000">
                    <a:srgbClr val="E6E6FF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679" dir="18908127" algn="ctr" rotWithShape="0">
                  <a:srgbClr val="333333">
                    <a:alpha val="50026"/>
                  </a:srgbClr>
                </a:outerShdw>
              </a:effectLst>
              <a:latin typeface="Impac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 flipV="1">
            <a:off x="1219200" y="6794204"/>
            <a:ext cx="6400800" cy="6379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10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52400"/>
            <a:ext cx="2590800" cy="1906588"/>
          </a:xfr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2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2421424"/>
              </p:ext>
            </p:extLst>
          </p:nvPr>
        </p:nvGraphicFramePr>
        <p:xfrm>
          <a:off x="304800" y="1905000"/>
          <a:ext cx="8547100" cy="5061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8" name="Прямоугольник 8"/>
          <p:cNvSpPr>
            <a:spLocks noChangeArrowheads="1"/>
          </p:cNvSpPr>
          <p:nvPr/>
        </p:nvSpPr>
        <p:spPr bwMode="auto">
          <a:xfrm>
            <a:off x="2997200" y="838200"/>
            <a:ext cx="5943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Verdana" panose="020B0604030504040204" pitchFamily="34" charset="0"/>
                <a:ea typeface="Verdana" panose="020B0604030504040204" pitchFamily="34" charset="0"/>
              </a:rPr>
              <a:t>Отгружено товаров собственного </a:t>
            </a:r>
            <a:r>
              <a:rPr lang="ru-RU" altLang="ru-RU" sz="18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производства, выполнено работ и услуг по </a:t>
            </a:r>
            <a:r>
              <a:rPr lang="ru-RU" altLang="ru-RU" sz="1800" b="1" dirty="0">
                <a:latin typeface="Verdana" panose="020B0604030504040204" pitchFamily="34" charset="0"/>
                <a:ea typeface="Verdana" panose="020B0604030504040204" pitchFamily="34" charset="0"/>
              </a:rPr>
              <a:t>разделам Д,Е в </a:t>
            </a:r>
            <a:r>
              <a:rPr lang="ru-RU" altLang="ru-RU" sz="18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по </a:t>
            </a:r>
            <a:r>
              <a:rPr lang="ru-RU" altLang="ru-RU" sz="1800" b="1" dirty="0">
                <a:latin typeface="Verdana" panose="020B0604030504040204" pitchFamily="34" charset="0"/>
                <a:ea typeface="Verdana" panose="020B0604030504040204" pitchFamily="34" charset="0"/>
              </a:rPr>
              <a:t>полному кругу </a:t>
            </a:r>
            <a:r>
              <a:rPr lang="ru-RU" altLang="ru-RU" sz="18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предприятий</a:t>
            </a:r>
            <a:r>
              <a:rPr lang="ru-RU" altLang="ru-RU" sz="1800" b="1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ru-RU" altLang="ru-RU" sz="1800" b="1" dirty="0" err="1">
                <a:latin typeface="Verdana" panose="020B0604030504040204" pitchFamily="34" charset="0"/>
                <a:ea typeface="Verdana" panose="020B0604030504040204" pitchFamily="34" charset="0"/>
              </a:rPr>
              <a:t>млн.руб</a:t>
            </a:r>
            <a:endParaRPr lang="ru-RU" altLang="ru-RU" sz="18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389" name="WordArt 2"/>
          <p:cNvSpPr>
            <a:spLocks noChangeArrowheads="1" noChangeShapeType="1" noTextEdit="1"/>
          </p:cNvSpPr>
          <p:nvPr/>
        </p:nvSpPr>
        <p:spPr bwMode="auto">
          <a:xfrm>
            <a:off x="1981200" y="3048000"/>
            <a:ext cx="66294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25560">
                <a:solidFill>
                  <a:srgbClr val="008000"/>
                </a:solidFill>
                <a:miter lim="800000"/>
                <a:headEnd/>
                <a:tailEnd/>
              </a:ln>
              <a:gradFill rotWithShape="1">
                <a:gsLst>
                  <a:gs pos="0">
                    <a:srgbClr val="FFFF66"/>
                  </a:gs>
                  <a:gs pos="100000">
                    <a:srgbClr val="996633"/>
                  </a:gs>
                </a:gsLst>
                <a:lin ang="2700000" scaled="1"/>
              </a:gradFill>
              <a:effectLst>
                <a:outerShdw dist="107679" dir="18908127" algn="ctr" rotWithShape="0">
                  <a:srgbClr val="333333">
                    <a:alpha val="50026"/>
                  </a:srgbClr>
                </a:outerShdw>
              </a:effectLst>
              <a:latin typeface="Impact"/>
            </a:endParaRPr>
          </a:p>
        </p:txBody>
      </p:sp>
      <p:sp>
        <p:nvSpPr>
          <p:cNvPr id="16390" name="WordArt 2"/>
          <p:cNvSpPr>
            <a:spLocks noGrp="1" noChangeArrowheads="1" noChangeShapeType="1" noTextEdit="1"/>
          </p:cNvSpPr>
          <p:nvPr/>
        </p:nvSpPr>
        <p:spPr bwMode="auto">
          <a:xfrm>
            <a:off x="3124200" y="152399"/>
            <a:ext cx="5816600" cy="914400"/>
          </a:xfrm>
          <a:prstGeom prst="rect">
            <a:avLst/>
          </a:prstGeom>
        </p:spPr>
        <p:txBody>
          <a:bodyPr wrap="none" fromWordArt="1"/>
          <a:lstStyle/>
          <a:p>
            <a:r>
              <a:rPr lang="ru-RU" sz="4400" b="1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Промышленность</a:t>
            </a:r>
            <a:endParaRPr lang="ru-RU" sz="4400" b="1" kern="10" dirty="0">
              <a:ln w="25560">
                <a:solidFill>
                  <a:srgbClr val="008000"/>
                </a:solidFill>
                <a:miter lim="800000"/>
                <a:headEnd/>
                <a:tailEnd/>
              </a:ln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122" name="Picture 2" descr="C:\Users\user\Desktop\БУКЛЕТ\Н-Коть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83570"/>
            <a:ext cx="2946400" cy="196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1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381000" y="228600"/>
            <a:ext cx="8229600" cy="1143000"/>
          </a:xfrm>
          <a:prstGeom prst="rect">
            <a:avLst/>
          </a:prstGeom>
        </p:spPr>
        <p:txBody>
          <a:bodyPr wrap="none" fromWordArt="1"/>
          <a:lstStyle/>
          <a:p>
            <a:pPr marL="0" indent="0" algn="ctr">
              <a:buNone/>
            </a:pPr>
            <a:r>
              <a:rPr lang="ru-RU" sz="4400" kern="10" dirty="0" smtClean="0">
                <a:ln w="25560">
                  <a:solidFill>
                    <a:srgbClr val="008000"/>
                  </a:solidFill>
                  <a:miter lim="800000"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ИНВЕСТИЦИИ</a:t>
            </a:r>
            <a:endParaRPr lang="ru-RU" sz="4400" kern="10" dirty="0">
              <a:ln w="25560">
                <a:solidFill>
                  <a:srgbClr val="008000"/>
                </a:solidFill>
                <a:miter lim="800000"/>
                <a:headEnd/>
                <a:tailEnd/>
              </a:ln>
              <a:solidFill>
                <a:schemeClr val="accent1">
                  <a:lumMod val="7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40857237"/>
              </p:ext>
            </p:extLst>
          </p:nvPr>
        </p:nvGraphicFramePr>
        <p:xfrm>
          <a:off x="304800" y="990600"/>
          <a:ext cx="86868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09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76200"/>
            <a:ext cx="80010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МЕГА–ферма СХПК </a:t>
            </a:r>
            <a:r>
              <a:rPr lang="ru-RU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«Колос»</a:t>
            </a:r>
            <a:endParaRPr lang="ru-RU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24000" y="2057400"/>
            <a:ext cx="6400800" cy="347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5" name="Picture 3" descr="\\192.168.1.188\общая_рс\СЕССИЯ\Сессия\ПРОГНОЗ\Прогноз на 2021-2023 год\Презентация\фото- сх 2020\лагу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962400"/>
            <a:ext cx="43434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\\192.168.1.188\общая_рс\СЕССИЯ\Сессия\ПРОГНОЗ\Прогноз на 2021-2023 год\Презентация\фото- сх 2020\Карусель Колос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962400"/>
            <a:ext cx="44958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\\192.168.1.188\общая_рс\СЕССИЯ\Сессия\ПРОГНОЗ\Прогноз на 2021-2023 год\Презентация\фото- сх 2020\колос МТФ-17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990601"/>
            <a:ext cx="8915400" cy="2911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925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008000"/>
                  </a:solidFill>
                </a:ln>
                <a:solidFill>
                  <a:schemeClr val="accent1">
                    <a:lumMod val="7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СПК «Удмуртия»</a:t>
            </a:r>
            <a:endParaRPr lang="ru-RU" sz="4000" dirty="0">
              <a:ln>
                <a:solidFill>
                  <a:srgbClr val="008000"/>
                </a:solidFill>
              </a:ln>
              <a:solidFill>
                <a:schemeClr val="accent1">
                  <a:lumMod val="7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24000" y="2057400"/>
            <a:ext cx="6400800" cy="347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\\192.168.1.188\общая_рс\СЕССИЯ\Сессия\ПРОГНОЗ\Прогноз на 2021-2023 год\Презентация\фото- сх 2020\КЗС шахтн.типа СПК Удмуртия —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600"/>
            <a:ext cx="4036828" cy="581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\\192.168.1.188\общая_рс\СЕССИЯ\Сессия\ПРОГНОЗ\Прогноз на 2021-2023 год\Презентация\фото- сх 2020\крс Удмуртия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148469"/>
            <a:ext cx="47244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192.168.1.188\общая_рс\СЕССИЯ\Сессия\ПРОГНОЗ\Прогноз на 2021-2023 год\Презентация\фото- сх 2020\СПК Удмуртия -мобильный  комбикорм.завод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990601"/>
            <a:ext cx="4724400" cy="304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52472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7182</TotalTime>
  <Words>784</Words>
  <Application>Microsoft Office PowerPoint</Application>
  <PresentationFormat>Экран (4:3)</PresentationFormat>
  <Paragraphs>338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Воздушный поток</vt:lpstr>
      <vt:lpstr>Презентация PowerPoint</vt:lpstr>
      <vt:lpstr>Сельское хозяйство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ИНВЕСТИЦИИ</vt:lpstr>
      <vt:lpstr>МЕГА–ферма СХПК «Колос»</vt:lpstr>
      <vt:lpstr>СПК «Удмуртия»</vt:lpstr>
      <vt:lpstr>Детский сад-ясли   с. Вавож</vt:lpstr>
      <vt:lpstr>Презентация PowerPoint</vt:lpstr>
      <vt:lpstr>СТРОИТЕЛЬСТВО ДОРОГИ с. Какмож - д. Инга</vt:lpstr>
      <vt:lpstr>Задачи на 2021 год </vt:lpstr>
      <vt:lpstr>ПОТРЕБИТЕЛЬСКИЙ  РЫНОК</vt:lpstr>
      <vt:lpstr>ПРИБЫЛЬ </vt:lpstr>
      <vt:lpstr>ДОХОДЫ НАСЕЛЕНИЯ</vt:lpstr>
      <vt:lpstr>Среднегодовая численность населения</vt:lpstr>
      <vt:lpstr>Презентация PowerPoint</vt:lpstr>
      <vt:lpstr>Малое и среднее предпринимательство</vt:lpstr>
      <vt:lpstr>ОБОРОТЫ МАЛЫХ И СРЕДНИХ ПРЕДПРИЯТИЙ</vt:lpstr>
      <vt:lpstr>Управление муниципальным имуществом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user</cp:lastModifiedBy>
  <cp:revision>728</cp:revision>
  <cp:lastPrinted>2020-12-11T06:37:09Z</cp:lastPrinted>
  <dcterms:created xsi:type="dcterms:W3CDTF">2011-11-23T19:08:01Z</dcterms:created>
  <dcterms:modified xsi:type="dcterms:W3CDTF">2020-12-18T09:57:48Z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