
<file path=[Content_Types].xml><?xml version="1.0" encoding="utf-8"?>
<Types xmlns="http://schemas.openxmlformats.org/package/2006/content-types">
  <Default Extension="bin" ContentType="application/vnd.ms-office.activeX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activeX/activeX1.xml" ContentType="application/vnd.ms-office.activeX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embeddings/oleObject1.bin" ContentType="application/vnd.openxmlformats-officedocument.oleObject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rawings/drawing2.xml" ContentType="application/vnd.openxmlformats-officedocument.drawingml.chartshapes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1.xml" ContentType="application/vnd.openxmlformats-officedocument.drawingml.chart+xml"/>
  <Override PartName="/ppt/notesSlides/notesSlide5.xml" ContentType="application/vnd.openxmlformats-officedocument.presentationml.notesSlide+xml"/>
  <Override PartName="/ppt/charts/chart1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9" r:id="rId1"/>
  </p:sldMasterIdLst>
  <p:notesMasterIdLst>
    <p:notesMasterId r:id="rId54"/>
  </p:notesMasterIdLst>
  <p:sldIdLst>
    <p:sldId id="256" r:id="rId2"/>
    <p:sldId id="282" r:id="rId3"/>
    <p:sldId id="283" r:id="rId4"/>
    <p:sldId id="401" r:id="rId5"/>
    <p:sldId id="279" r:id="rId6"/>
    <p:sldId id="276" r:id="rId7"/>
    <p:sldId id="408" r:id="rId8"/>
    <p:sldId id="344" r:id="rId9"/>
    <p:sldId id="346" r:id="rId10"/>
    <p:sldId id="347" r:id="rId11"/>
    <p:sldId id="345" r:id="rId12"/>
    <p:sldId id="348" r:id="rId13"/>
    <p:sldId id="349" r:id="rId14"/>
    <p:sldId id="350" r:id="rId15"/>
    <p:sldId id="354" r:id="rId16"/>
    <p:sldId id="353" r:id="rId17"/>
    <p:sldId id="410" r:id="rId18"/>
    <p:sldId id="352" r:id="rId19"/>
    <p:sldId id="396" r:id="rId20"/>
    <p:sldId id="360" r:id="rId21"/>
    <p:sldId id="358" r:id="rId22"/>
    <p:sldId id="362" r:id="rId23"/>
    <p:sldId id="365" r:id="rId24"/>
    <p:sldId id="363" r:id="rId25"/>
    <p:sldId id="364" r:id="rId26"/>
    <p:sldId id="397" r:id="rId27"/>
    <p:sldId id="398" r:id="rId28"/>
    <p:sldId id="368" r:id="rId29"/>
    <p:sldId id="369" r:id="rId30"/>
    <p:sldId id="386" r:id="rId31"/>
    <p:sldId id="399" r:id="rId32"/>
    <p:sldId id="400" r:id="rId33"/>
    <p:sldId id="402" r:id="rId34"/>
    <p:sldId id="403" r:id="rId35"/>
    <p:sldId id="405" r:id="rId36"/>
    <p:sldId id="404" r:id="rId37"/>
    <p:sldId id="406" r:id="rId38"/>
    <p:sldId id="407" r:id="rId39"/>
    <p:sldId id="377" r:id="rId40"/>
    <p:sldId id="378" r:id="rId41"/>
    <p:sldId id="379" r:id="rId42"/>
    <p:sldId id="380" r:id="rId43"/>
    <p:sldId id="393" r:id="rId44"/>
    <p:sldId id="335" r:id="rId45"/>
    <p:sldId id="336" r:id="rId46"/>
    <p:sldId id="339" r:id="rId47"/>
    <p:sldId id="395" r:id="rId48"/>
    <p:sldId id="389" r:id="rId49"/>
    <p:sldId id="390" r:id="rId50"/>
    <p:sldId id="391" r:id="rId51"/>
    <p:sldId id="392" r:id="rId52"/>
    <p:sldId id="409" r:id="rId53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86" autoAdjust="0"/>
    <p:restoredTop sz="94660" autoAdjust="0"/>
  </p:normalViewPr>
  <p:slideViewPr>
    <p:cSldViewPr snapToGrid="0">
      <p:cViewPr>
        <p:scale>
          <a:sx n="73" d="100"/>
          <a:sy n="73" d="100"/>
        </p:scale>
        <p:origin x="-1051" y="-39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0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978C9E23-D4B0-11CE-BF2D-00AA003F40D0}" ax:persistence="persistStorage" r:id="rId1"/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26370066588898611"/>
          <c:y val="0.17964944427145027"/>
          <c:w val="0.50963570525906488"/>
          <c:h val="0.82035055572854976"/>
        </c:manualLayout>
      </c:layout>
      <c:pieChart>
        <c:varyColors val="1"/>
        <c:ser>
          <c:idx val="6"/>
          <c:order val="6"/>
          <c:tx>
            <c:strRef>
              <c:f>Лист1!$G$2</c:f>
              <c:strCache>
                <c:ptCount val="1"/>
                <c:pt idx="0">
                  <c:v>Образование</c:v>
                </c:pt>
              </c:strCache>
            </c:strRef>
          </c:tx>
          <c:dPt>
            <c:idx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025-49BB-955E-C9161F88806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025-49BB-955E-C9161F88806E}"/>
              </c:ext>
            </c:extLst>
          </c:dPt>
          <c:dPt>
            <c:idx val="4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025-49BB-955E-C9161F88806E}"/>
              </c:ext>
            </c:extLst>
          </c:dPt>
          <c:dPt>
            <c:idx val="6"/>
            <c:bubble3D val="0"/>
            <c:spPr>
              <a:solidFill>
                <a:srgbClr val="FFFF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025-49BB-955E-C9161F88806E}"/>
              </c:ext>
            </c:extLst>
          </c:dPt>
          <c:dPt>
            <c:idx val="8"/>
            <c:bubble3D val="0"/>
            <c:spPr>
              <a:solidFill>
                <a:srgbClr val="21CF67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7025-49BB-955E-C9161F88806E}"/>
              </c:ext>
            </c:extLst>
          </c:dPt>
          <c:dPt>
            <c:idx val="9"/>
            <c:bubble3D val="0"/>
            <c:spPr>
              <a:solidFill>
                <a:schemeClr val="accent4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7025-49BB-955E-C9161F88806E}"/>
              </c:ext>
            </c:extLst>
          </c:dPt>
          <c:cat>
            <c:numRef>
              <c:f>Лист1!$H$1:$R$1</c:f>
              <c:numCache>
                <c:formatCode>General</c:formatCode>
                <c:ptCount val="11"/>
              </c:numCache>
            </c:numRef>
          </c:cat>
          <c:val>
            <c:numRef>
              <c:f>Лист1!$H$2:$R$2</c:f>
              <c:numCache>
                <c:formatCode>General</c:formatCode>
                <c:ptCount val="11"/>
                <c:pt idx="0">
                  <c:v>539.6</c:v>
                </c:pt>
                <c:pt idx="1">
                  <c:v>0</c:v>
                </c:pt>
                <c:pt idx="2">
                  <c:v>66.900000000000006</c:v>
                </c:pt>
                <c:pt idx="3">
                  <c:v>0</c:v>
                </c:pt>
                <c:pt idx="4">
                  <c:v>84.6</c:v>
                </c:pt>
                <c:pt idx="5">
                  <c:v>0</c:v>
                </c:pt>
                <c:pt idx="6">
                  <c:v>20.3</c:v>
                </c:pt>
                <c:pt idx="7">
                  <c:v>0</c:v>
                </c:pt>
                <c:pt idx="8">
                  <c:v>16</c:v>
                </c:pt>
                <c:pt idx="9">
                  <c:v>37.5</c:v>
                </c:pt>
                <c:pt idx="10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7025-49BB-955E-C9161F88806E}"/>
            </c:ext>
          </c:extLst>
        </c:ser>
        <c:ser>
          <c:idx val="7"/>
          <c:order val="7"/>
          <c:tx>
            <c:strRef>
              <c:f>Лист1!$G$3</c:f>
              <c:strCache>
                <c:ptCount val="1"/>
                <c:pt idx="0">
                  <c:v>ФОТ, всего в расходах 461,4млн.руб.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E-7025-49BB-955E-C9161F88806E}"/>
              </c:ext>
            </c:extLst>
          </c:dPt>
          <c:dPt>
            <c:idx val="1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0-7025-49BB-955E-C9161F88806E}"/>
              </c:ext>
            </c:extLst>
          </c:dPt>
          <c:dPt>
            <c:idx val="2"/>
            <c:bubble3D val="0"/>
            <c:spPr>
              <a:gradFill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2-7025-49BB-955E-C9161F88806E}"/>
              </c:ext>
            </c:extLst>
          </c:dPt>
          <c:dPt>
            <c:idx val="3"/>
            <c:bubble3D val="0"/>
            <c:spPr>
              <a:solidFill>
                <a:schemeClr val="accent3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4-7025-49BB-955E-C9161F88806E}"/>
              </c:ext>
            </c:extLst>
          </c:dPt>
          <c:dPt>
            <c:idx val="4"/>
            <c:bubble3D val="0"/>
            <c:spPr>
              <a:gradFill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6-7025-49BB-955E-C9161F88806E}"/>
              </c:ext>
            </c:extLst>
          </c:dPt>
          <c:dPt>
            <c:idx val="5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8-7025-49BB-955E-C9161F88806E}"/>
              </c:ext>
            </c:extLst>
          </c:dPt>
          <c:dPt>
            <c:idx val="6"/>
            <c:bubble3D val="0"/>
            <c:spPr>
              <a:gradFill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A-7025-49BB-955E-C9161F88806E}"/>
              </c:ext>
            </c:extLst>
          </c:dPt>
          <c:dPt>
            <c:idx val="7"/>
            <c:bubble3D val="0"/>
            <c:spPr>
              <a:solidFill>
                <a:srgbClr val="FFFF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C-7025-49BB-955E-C9161F88806E}"/>
              </c:ext>
            </c:extLst>
          </c:dPt>
          <c:dPt>
            <c:idx val="9"/>
            <c:bubble3D val="0"/>
            <c:spPr>
              <a:gradFill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E-7025-49BB-955E-C9161F88806E}"/>
              </c:ext>
            </c:extLst>
          </c:dPt>
          <c:dPt>
            <c:idx val="10"/>
            <c:bubble3D val="0"/>
            <c:spPr>
              <a:solidFill>
                <a:schemeClr val="accent4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0-7025-49BB-955E-C9161F88806E}"/>
              </c:ext>
            </c:extLst>
          </c:dPt>
          <c:cat>
            <c:numRef>
              <c:f>Лист1!$H$1:$R$1</c:f>
              <c:numCache>
                <c:formatCode>General</c:formatCode>
                <c:ptCount val="11"/>
              </c:numCache>
            </c:numRef>
          </c:cat>
          <c:val>
            <c:numRef>
              <c:f>Лист1!$H$3:$R$3</c:f>
              <c:numCache>
                <c:formatCode>General</c:formatCode>
                <c:ptCount val="11"/>
                <c:pt idx="0">
                  <c:v>329.8</c:v>
                </c:pt>
                <c:pt idx="1">
                  <c:v>209.8</c:v>
                </c:pt>
                <c:pt idx="2">
                  <c:v>52</c:v>
                </c:pt>
                <c:pt idx="3">
                  <c:v>14.9</c:v>
                </c:pt>
                <c:pt idx="4">
                  <c:v>63.6</c:v>
                </c:pt>
                <c:pt idx="5">
                  <c:v>21</c:v>
                </c:pt>
                <c:pt idx="6">
                  <c:v>11</c:v>
                </c:pt>
                <c:pt idx="7">
                  <c:v>9.3000000000000007</c:v>
                </c:pt>
                <c:pt idx="8">
                  <c:v>16</c:v>
                </c:pt>
                <c:pt idx="9">
                  <c:v>5</c:v>
                </c:pt>
                <c:pt idx="10">
                  <c:v>32.5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21-7025-49BB-955E-C9161F88806E}"/>
            </c:ext>
          </c:extLst>
        </c:ser>
        <c:ser>
          <c:idx val="8"/>
          <c:order val="8"/>
          <c:val>
            <c:numLit>
              <c:formatCode>General</c:formatCode>
              <c:ptCount val="1"/>
              <c:pt idx="0">
                <c:v>1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22-7025-49BB-955E-C9161F88806E}"/>
            </c:ext>
          </c:extLst>
        </c:ser>
        <c:ser>
          <c:idx val="9"/>
          <c:order val="9"/>
          <c:tx>
            <c:strRef>
              <c:f>Лист1!$G$2</c:f>
              <c:strCache>
                <c:ptCount val="1"/>
                <c:pt idx="0">
                  <c:v>Образование</c:v>
                </c:pt>
              </c:strCache>
            </c:strRef>
          </c:tx>
          <c:dPt>
            <c:idx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4-7025-49BB-955E-C9161F88806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6-7025-49BB-955E-C9161F88806E}"/>
              </c:ext>
            </c:extLst>
          </c:dPt>
          <c:dPt>
            <c:idx val="4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8-7025-49BB-955E-C9161F88806E}"/>
              </c:ext>
            </c:extLst>
          </c:dPt>
          <c:dPt>
            <c:idx val="6"/>
            <c:bubble3D val="0"/>
            <c:spPr>
              <a:solidFill>
                <a:srgbClr val="FFFF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A-7025-49BB-955E-C9161F88806E}"/>
              </c:ext>
            </c:extLst>
          </c:dPt>
          <c:dPt>
            <c:idx val="9"/>
            <c:bubble3D val="0"/>
            <c:spPr>
              <a:solidFill>
                <a:schemeClr val="accent4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C-7025-49BB-955E-C9161F88806E}"/>
              </c:ext>
            </c:extLst>
          </c:dPt>
          <c:cat>
            <c:numRef>
              <c:f>Лист1!$H$1:$R$1</c:f>
              <c:numCache>
                <c:formatCode>General</c:formatCode>
                <c:ptCount val="11"/>
              </c:numCache>
            </c:numRef>
          </c:cat>
          <c:val>
            <c:numRef>
              <c:f>Лист1!$H$2:$R$2</c:f>
              <c:numCache>
                <c:formatCode>General</c:formatCode>
                <c:ptCount val="11"/>
                <c:pt idx="0">
                  <c:v>539.6</c:v>
                </c:pt>
                <c:pt idx="1">
                  <c:v>0</c:v>
                </c:pt>
                <c:pt idx="2">
                  <c:v>66.900000000000006</c:v>
                </c:pt>
                <c:pt idx="3">
                  <c:v>0</c:v>
                </c:pt>
                <c:pt idx="4">
                  <c:v>84.6</c:v>
                </c:pt>
                <c:pt idx="5">
                  <c:v>0</c:v>
                </c:pt>
                <c:pt idx="6">
                  <c:v>20.3</c:v>
                </c:pt>
                <c:pt idx="7">
                  <c:v>0</c:v>
                </c:pt>
                <c:pt idx="8">
                  <c:v>16</c:v>
                </c:pt>
                <c:pt idx="9">
                  <c:v>37.5</c:v>
                </c:pt>
                <c:pt idx="10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2D-7025-49BB-955E-C9161F88806E}"/>
            </c:ext>
          </c:extLst>
        </c:ser>
        <c:ser>
          <c:idx val="10"/>
          <c:order val="10"/>
          <c:tx>
            <c:strRef>
              <c:f>Лист1!$G$3</c:f>
              <c:strCache>
                <c:ptCount val="1"/>
                <c:pt idx="0">
                  <c:v>ФОТ, всего в расходах 461,4млн.руб.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F-7025-49BB-955E-C9161F88806E}"/>
              </c:ext>
            </c:extLst>
          </c:dPt>
          <c:dPt>
            <c:idx val="1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31-7025-49BB-955E-C9161F88806E}"/>
              </c:ext>
            </c:extLst>
          </c:dPt>
          <c:dPt>
            <c:idx val="2"/>
            <c:bubble3D val="0"/>
            <c:spPr>
              <a:gradFill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33-7025-49BB-955E-C9161F88806E}"/>
              </c:ext>
            </c:extLst>
          </c:dPt>
          <c:dPt>
            <c:idx val="3"/>
            <c:bubble3D val="0"/>
            <c:spPr>
              <a:solidFill>
                <a:schemeClr val="accent3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35-7025-49BB-955E-C9161F88806E}"/>
              </c:ext>
            </c:extLst>
          </c:dPt>
          <c:dPt>
            <c:idx val="4"/>
            <c:bubble3D val="0"/>
            <c:spPr>
              <a:gradFill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37-7025-49BB-955E-C9161F88806E}"/>
              </c:ext>
            </c:extLst>
          </c:dPt>
          <c:dPt>
            <c:idx val="5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39-7025-49BB-955E-C9161F88806E}"/>
              </c:ext>
            </c:extLst>
          </c:dPt>
          <c:dPt>
            <c:idx val="6"/>
            <c:bubble3D val="0"/>
            <c:spPr>
              <a:gradFill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3B-7025-49BB-955E-C9161F88806E}"/>
              </c:ext>
            </c:extLst>
          </c:dPt>
          <c:dPt>
            <c:idx val="7"/>
            <c:bubble3D val="0"/>
            <c:spPr>
              <a:solidFill>
                <a:srgbClr val="FFFF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3D-7025-49BB-955E-C9161F88806E}"/>
              </c:ext>
            </c:extLst>
          </c:dPt>
          <c:dPt>
            <c:idx val="9"/>
            <c:bubble3D val="0"/>
            <c:spPr>
              <a:gradFill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3F-7025-49BB-955E-C9161F88806E}"/>
              </c:ext>
            </c:extLst>
          </c:dPt>
          <c:dPt>
            <c:idx val="10"/>
            <c:bubble3D val="0"/>
            <c:spPr>
              <a:solidFill>
                <a:schemeClr val="accent4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41-7025-49BB-955E-C9161F88806E}"/>
              </c:ext>
            </c:extLst>
          </c:dPt>
          <c:cat>
            <c:numRef>
              <c:f>Лист1!$H$1:$R$1</c:f>
              <c:numCache>
                <c:formatCode>General</c:formatCode>
                <c:ptCount val="11"/>
              </c:numCache>
            </c:numRef>
          </c:cat>
          <c:val>
            <c:numRef>
              <c:f>Лист1!$H$3:$R$3</c:f>
              <c:numCache>
                <c:formatCode>General</c:formatCode>
                <c:ptCount val="11"/>
                <c:pt idx="0">
                  <c:v>329.8</c:v>
                </c:pt>
                <c:pt idx="1">
                  <c:v>209.8</c:v>
                </c:pt>
                <c:pt idx="2">
                  <c:v>52</c:v>
                </c:pt>
                <c:pt idx="3">
                  <c:v>14.9</c:v>
                </c:pt>
                <c:pt idx="4">
                  <c:v>63.6</c:v>
                </c:pt>
                <c:pt idx="5">
                  <c:v>21</c:v>
                </c:pt>
                <c:pt idx="6">
                  <c:v>11</c:v>
                </c:pt>
                <c:pt idx="7">
                  <c:v>9.3000000000000007</c:v>
                </c:pt>
                <c:pt idx="8">
                  <c:v>16</c:v>
                </c:pt>
                <c:pt idx="9">
                  <c:v>5</c:v>
                </c:pt>
                <c:pt idx="10">
                  <c:v>32.5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42-7025-49BB-955E-C9161F88806E}"/>
            </c:ext>
          </c:extLst>
        </c:ser>
        <c:ser>
          <c:idx val="11"/>
          <c:order val="11"/>
          <c:val>
            <c:numLit>
              <c:formatCode>General</c:formatCode>
              <c:ptCount val="1"/>
              <c:pt idx="0">
                <c:v>1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43-7025-49BB-955E-C9161F88806E}"/>
            </c:ext>
          </c:extLst>
        </c:ser>
        <c:ser>
          <c:idx val="3"/>
          <c:order val="3"/>
          <c:tx>
            <c:strRef>
              <c:f>Лист1!$G$2</c:f>
              <c:strCache>
                <c:ptCount val="1"/>
                <c:pt idx="0">
                  <c:v>Образование</c:v>
                </c:pt>
              </c:strCache>
            </c:strRef>
          </c:tx>
          <c:dPt>
            <c:idx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45-7025-49BB-955E-C9161F88806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47-7025-49BB-955E-C9161F88806E}"/>
              </c:ext>
            </c:extLst>
          </c:dPt>
          <c:dPt>
            <c:idx val="4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49-7025-49BB-955E-C9161F88806E}"/>
              </c:ext>
            </c:extLst>
          </c:dPt>
          <c:dPt>
            <c:idx val="6"/>
            <c:bubble3D val="0"/>
            <c:spPr>
              <a:solidFill>
                <a:srgbClr val="FFFF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4B-7025-49BB-955E-C9161F88806E}"/>
              </c:ext>
            </c:extLst>
          </c:dPt>
          <c:dPt>
            <c:idx val="9"/>
            <c:bubble3D val="0"/>
            <c:spPr>
              <a:solidFill>
                <a:schemeClr val="accent4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4D-7025-49BB-955E-C9161F88806E}"/>
              </c:ext>
            </c:extLst>
          </c:dPt>
          <c:cat>
            <c:numRef>
              <c:f>Лист1!$H$1:$R$1</c:f>
              <c:numCache>
                <c:formatCode>General</c:formatCode>
                <c:ptCount val="11"/>
              </c:numCache>
            </c:numRef>
          </c:cat>
          <c:val>
            <c:numRef>
              <c:f>Лист1!$H$2:$R$2</c:f>
              <c:numCache>
                <c:formatCode>General</c:formatCode>
                <c:ptCount val="11"/>
                <c:pt idx="0">
                  <c:v>539.6</c:v>
                </c:pt>
                <c:pt idx="1">
                  <c:v>0</c:v>
                </c:pt>
                <c:pt idx="2">
                  <c:v>66.900000000000006</c:v>
                </c:pt>
                <c:pt idx="3">
                  <c:v>0</c:v>
                </c:pt>
                <c:pt idx="4">
                  <c:v>84.6</c:v>
                </c:pt>
                <c:pt idx="5">
                  <c:v>0</c:v>
                </c:pt>
                <c:pt idx="6">
                  <c:v>20.3</c:v>
                </c:pt>
                <c:pt idx="7">
                  <c:v>0</c:v>
                </c:pt>
                <c:pt idx="8">
                  <c:v>16</c:v>
                </c:pt>
                <c:pt idx="9">
                  <c:v>37.5</c:v>
                </c:pt>
                <c:pt idx="10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4E-7025-49BB-955E-C9161F88806E}"/>
            </c:ext>
          </c:extLst>
        </c:ser>
        <c:ser>
          <c:idx val="4"/>
          <c:order val="4"/>
          <c:tx>
            <c:strRef>
              <c:f>Лист1!$G$3</c:f>
              <c:strCache>
                <c:ptCount val="1"/>
                <c:pt idx="0">
                  <c:v>ФОТ, всего в расходах 461,4млн.руб.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50-7025-49BB-955E-C9161F88806E}"/>
              </c:ext>
            </c:extLst>
          </c:dPt>
          <c:dPt>
            <c:idx val="1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52-7025-49BB-955E-C9161F88806E}"/>
              </c:ext>
            </c:extLst>
          </c:dPt>
          <c:dPt>
            <c:idx val="2"/>
            <c:bubble3D val="0"/>
            <c:spPr>
              <a:gradFill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54-7025-49BB-955E-C9161F88806E}"/>
              </c:ext>
            </c:extLst>
          </c:dPt>
          <c:dPt>
            <c:idx val="3"/>
            <c:bubble3D val="0"/>
            <c:spPr>
              <a:solidFill>
                <a:schemeClr val="accent3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56-7025-49BB-955E-C9161F88806E}"/>
              </c:ext>
            </c:extLst>
          </c:dPt>
          <c:dPt>
            <c:idx val="4"/>
            <c:bubble3D val="0"/>
            <c:spPr>
              <a:gradFill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58-7025-49BB-955E-C9161F88806E}"/>
              </c:ext>
            </c:extLst>
          </c:dPt>
          <c:dPt>
            <c:idx val="5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5A-7025-49BB-955E-C9161F88806E}"/>
              </c:ext>
            </c:extLst>
          </c:dPt>
          <c:dPt>
            <c:idx val="6"/>
            <c:bubble3D val="0"/>
            <c:spPr>
              <a:gradFill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5C-7025-49BB-955E-C9161F88806E}"/>
              </c:ext>
            </c:extLst>
          </c:dPt>
          <c:dPt>
            <c:idx val="7"/>
            <c:bubble3D val="0"/>
            <c:spPr>
              <a:solidFill>
                <a:srgbClr val="FFFF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5E-7025-49BB-955E-C9161F88806E}"/>
              </c:ext>
            </c:extLst>
          </c:dPt>
          <c:dPt>
            <c:idx val="9"/>
            <c:bubble3D val="0"/>
            <c:spPr>
              <a:gradFill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60-7025-49BB-955E-C9161F88806E}"/>
              </c:ext>
            </c:extLst>
          </c:dPt>
          <c:dPt>
            <c:idx val="10"/>
            <c:bubble3D val="0"/>
            <c:spPr>
              <a:solidFill>
                <a:schemeClr val="accent4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62-7025-49BB-955E-C9161F88806E}"/>
              </c:ext>
            </c:extLst>
          </c:dPt>
          <c:cat>
            <c:numRef>
              <c:f>Лист1!$H$1:$R$1</c:f>
              <c:numCache>
                <c:formatCode>General</c:formatCode>
                <c:ptCount val="11"/>
              </c:numCache>
            </c:numRef>
          </c:cat>
          <c:val>
            <c:numRef>
              <c:f>Лист1!$H$3:$R$3</c:f>
              <c:numCache>
                <c:formatCode>General</c:formatCode>
                <c:ptCount val="11"/>
                <c:pt idx="0">
                  <c:v>329.8</c:v>
                </c:pt>
                <c:pt idx="1">
                  <c:v>209.8</c:v>
                </c:pt>
                <c:pt idx="2">
                  <c:v>52</c:v>
                </c:pt>
                <c:pt idx="3">
                  <c:v>14.9</c:v>
                </c:pt>
                <c:pt idx="4">
                  <c:v>63.6</c:v>
                </c:pt>
                <c:pt idx="5">
                  <c:v>21</c:v>
                </c:pt>
                <c:pt idx="6">
                  <c:v>11</c:v>
                </c:pt>
                <c:pt idx="7">
                  <c:v>9.3000000000000007</c:v>
                </c:pt>
                <c:pt idx="8">
                  <c:v>16</c:v>
                </c:pt>
                <c:pt idx="9">
                  <c:v>5</c:v>
                </c:pt>
                <c:pt idx="10">
                  <c:v>32.5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63-7025-49BB-955E-C9161F88806E}"/>
            </c:ext>
          </c:extLst>
        </c:ser>
        <c:ser>
          <c:idx val="5"/>
          <c:order val="5"/>
          <c:val>
            <c:numLit>
              <c:formatCode>General</c:formatCode>
              <c:ptCount val="1"/>
              <c:pt idx="0">
                <c:v>1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64-7025-49BB-955E-C9161F88806E}"/>
            </c:ext>
          </c:extLst>
        </c:ser>
        <c:ser>
          <c:idx val="0"/>
          <c:order val="0"/>
          <c:tx>
            <c:strRef>
              <c:f>Лист1!$G$2</c:f>
              <c:strCache>
                <c:ptCount val="1"/>
                <c:pt idx="0">
                  <c:v>Образование</c:v>
                </c:pt>
              </c:strCache>
            </c:strRef>
          </c:tx>
          <c:dPt>
            <c:idx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66-7025-49BB-955E-C9161F88806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68-7025-49BB-955E-C9161F88806E}"/>
              </c:ext>
            </c:extLst>
          </c:dPt>
          <c:dPt>
            <c:idx val="4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6A-7025-49BB-955E-C9161F88806E}"/>
              </c:ext>
            </c:extLst>
          </c:dPt>
          <c:dPt>
            <c:idx val="6"/>
            <c:bubble3D val="0"/>
            <c:spPr>
              <a:solidFill>
                <a:srgbClr val="FFFF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6C-7025-49BB-955E-C9161F88806E}"/>
              </c:ext>
            </c:extLst>
          </c:dPt>
          <c:dPt>
            <c:idx val="9"/>
            <c:bubble3D val="0"/>
            <c:spPr>
              <a:solidFill>
                <a:schemeClr val="accent4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6E-7025-49BB-955E-C9161F88806E}"/>
              </c:ext>
            </c:extLst>
          </c:dPt>
          <c:cat>
            <c:numRef>
              <c:f>Лист1!$H$1:$R$1</c:f>
              <c:numCache>
                <c:formatCode>General</c:formatCode>
                <c:ptCount val="11"/>
              </c:numCache>
            </c:numRef>
          </c:cat>
          <c:val>
            <c:numRef>
              <c:f>Лист1!$H$2:$R$2</c:f>
              <c:numCache>
                <c:formatCode>General</c:formatCode>
                <c:ptCount val="11"/>
                <c:pt idx="0">
                  <c:v>539.6</c:v>
                </c:pt>
                <c:pt idx="1">
                  <c:v>0</c:v>
                </c:pt>
                <c:pt idx="2">
                  <c:v>66.900000000000006</c:v>
                </c:pt>
                <c:pt idx="3">
                  <c:v>0</c:v>
                </c:pt>
                <c:pt idx="4">
                  <c:v>84.6</c:v>
                </c:pt>
                <c:pt idx="5">
                  <c:v>0</c:v>
                </c:pt>
                <c:pt idx="6">
                  <c:v>20.3</c:v>
                </c:pt>
                <c:pt idx="7">
                  <c:v>0</c:v>
                </c:pt>
                <c:pt idx="8">
                  <c:v>16</c:v>
                </c:pt>
                <c:pt idx="9">
                  <c:v>37.5</c:v>
                </c:pt>
                <c:pt idx="10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6F-7025-49BB-955E-C9161F8880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pieChart>
        <c:varyColors val="1"/>
        <c:ser>
          <c:idx val="1"/>
          <c:order val="1"/>
          <c:tx>
            <c:strRef>
              <c:f>Лист1!$G$3</c:f>
              <c:strCache>
                <c:ptCount val="1"/>
                <c:pt idx="0">
                  <c:v>ФОТ, всего в расходах 461,4млн.руб.</c:v>
                </c:pt>
              </c:strCache>
            </c:strRef>
          </c:tx>
          <c:explosion val="77"/>
          <c:dPt>
            <c:idx val="0"/>
            <c:bubble3D val="0"/>
            <c:explosion val="0"/>
            <c:spPr>
              <a:gradFill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71-7025-49BB-955E-C9161F88806E}"/>
              </c:ext>
            </c:extLst>
          </c:dPt>
          <c:dPt>
            <c:idx val="1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73-7025-49BB-955E-C9161F88806E}"/>
              </c:ext>
            </c:extLst>
          </c:dPt>
          <c:dPt>
            <c:idx val="2"/>
            <c:bubble3D val="0"/>
            <c:explosion val="6"/>
            <c:spPr>
              <a:gradFill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75-7025-49BB-955E-C9161F88806E}"/>
              </c:ext>
            </c:extLst>
          </c:dPt>
          <c:dPt>
            <c:idx val="3"/>
            <c:bubble3D val="0"/>
            <c:spPr>
              <a:solidFill>
                <a:schemeClr val="accent3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77-7025-49BB-955E-C9161F88806E}"/>
              </c:ext>
            </c:extLst>
          </c:dPt>
          <c:dPt>
            <c:idx val="4"/>
            <c:bubble3D val="0"/>
            <c:explosion val="0"/>
            <c:spPr>
              <a:gradFill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79-7025-49BB-955E-C9161F88806E}"/>
              </c:ext>
            </c:extLst>
          </c:dPt>
          <c:dPt>
            <c:idx val="5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7B-7025-49BB-955E-C9161F88806E}"/>
              </c:ext>
            </c:extLst>
          </c:dPt>
          <c:dPt>
            <c:idx val="6"/>
            <c:bubble3D val="0"/>
            <c:explosion val="0"/>
            <c:spPr>
              <a:gradFill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7D-7025-49BB-955E-C9161F88806E}"/>
              </c:ext>
            </c:extLst>
          </c:dPt>
          <c:dPt>
            <c:idx val="7"/>
            <c:bubble3D val="0"/>
            <c:spPr>
              <a:solidFill>
                <a:srgbClr val="FFFF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7F-7025-49BB-955E-C9161F88806E}"/>
              </c:ext>
            </c:extLst>
          </c:dPt>
          <c:dPt>
            <c:idx val="8"/>
            <c:bubble3D val="0"/>
            <c:explosion val="23"/>
            <c:spPr>
              <a:solidFill>
                <a:srgbClr val="21CF67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81-7025-49BB-955E-C9161F88806E}"/>
              </c:ext>
            </c:extLst>
          </c:dPt>
          <c:dPt>
            <c:idx val="9"/>
            <c:bubble3D val="0"/>
            <c:explosion val="5"/>
            <c:spPr>
              <a:gradFill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83-7025-49BB-955E-C9161F88806E}"/>
              </c:ext>
            </c:extLst>
          </c:dPt>
          <c:dPt>
            <c:idx val="10"/>
            <c:bubble3D val="0"/>
            <c:explosion val="26"/>
            <c:spPr>
              <a:solidFill>
                <a:schemeClr val="accent4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85-7025-49BB-955E-C9161F88806E}"/>
              </c:ext>
            </c:extLst>
          </c:dPt>
          <c:cat>
            <c:numRef>
              <c:f>Лист1!$H$1:$R$1</c:f>
              <c:numCache>
                <c:formatCode>General</c:formatCode>
                <c:ptCount val="11"/>
              </c:numCache>
            </c:numRef>
          </c:cat>
          <c:val>
            <c:numRef>
              <c:f>Лист1!$H$3:$R$3</c:f>
              <c:numCache>
                <c:formatCode>General</c:formatCode>
                <c:ptCount val="11"/>
                <c:pt idx="0">
                  <c:v>329.8</c:v>
                </c:pt>
                <c:pt idx="1">
                  <c:v>209.8</c:v>
                </c:pt>
                <c:pt idx="2">
                  <c:v>52</c:v>
                </c:pt>
                <c:pt idx="3">
                  <c:v>14.9</c:v>
                </c:pt>
                <c:pt idx="4">
                  <c:v>63.6</c:v>
                </c:pt>
                <c:pt idx="5">
                  <c:v>21</c:v>
                </c:pt>
                <c:pt idx="6">
                  <c:v>11</c:v>
                </c:pt>
                <c:pt idx="7">
                  <c:v>9.3000000000000007</c:v>
                </c:pt>
                <c:pt idx="8">
                  <c:v>16</c:v>
                </c:pt>
                <c:pt idx="9">
                  <c:v>5</c:v>
                </c:pt>
                <c:pt idx="10">
                  <c:v>32.5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86-7025-49BB-955E-C9161F88806E}"/>
            </c:ext>
          </c:extLst>
        </c:ser>
        <c:ser>
          <c:idx val="2"/>
          <c:order val="2"/>
          <c:tx>
            <c:v>полаопл</c:v>
          </c:tx>
          <c:val>
            <c:numLit>
              <c:formatCode>General</c:formatCode>
              <c:ptCount val="1"/>
              <c:pt idx="0">
                <c:v>1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87-7025-49BB-955E-C9161F8880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2">
    <c:autoUpdate val="0"/>
  </c:externalData>
  <c:userShapes r:id="rId3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sz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4.9620226043173184E-2"/>
          <c:y val="0.19241672987605071"/>
          <c:w val="0.92997161069152157"/>
          <c:h val="0.7246696448910431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Производство зерна в СХО и КФХ, тыс.тонн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FC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6477-48B6-A177-F59960692CCB}"/>
              </c:ext>
            </c:extLst>
          </c:dPt>
          <c:dLbls>
            <c:dLbl>
              <c:idx val="3"/>
              <c:layout>
                <c:manualLayout>
                  <c:x val="7.1987466245247182E-3"/>
                  <c:y val="-2.244826128715592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477-48B6-A177-F59960692C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1990г</c:v>
                </c:pt>
                <c:pt idx="1">
                  <c:v>2017г</c:v>
                </c:pt>
                <c:pt idx="2">
                  <c:v>2018г</c:v>
                </c:pt>
                <c:pt idx="3">
                  <c:v>2019г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45.6</c:v>
                </c:pt>
                <c:pt idx="1">
                  <c:v>56.3</c:v>
                </c:pt>
                <c:pt idx="2">
                  <c:v>53.6</c:v>
                </c:pt>
                <c:pt idx="3">
                  <c:v>56.9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477-48B6-A177-F59960692CC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31951232"/>
        <c:axId val="132142976"/>
      </c:barChart>
      <c:catAx>
        <c:axId val="13195123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132142976"/>
        <c:crosses val="autoZero"/>
        <c:auto val="1"/>
        <c:lblAlgn val="ctr"/>
        <c:lblOffset val="100"/>
        <c:noMultiLvlLbl val="0"/>
      </c:catAx>
      <c:valAx>
        <c:axId val="1321429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31951232"/>
        <c:crosses val="autoZero"/>
        <c:crossBetween val="between"/>
      </c:valAx>
    </c:plotArea>
    <c:plotVisOnly val="1"/>
    <c:dispBlanksAs val="gap"/>
    <c:showDLblsOverMax val="0"/>
  </c:chart>
  <c:spPr>
    <a:ln>
      <a:solidFill>
        <a:srgbClr val="FF0000"/>
      </a:soli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6639507869315232E-2"/>
          <c:y val="8.5608621884409708E-2"/>
          <c:w val="0.92789495500445263"/>
          <c:h val="0.8280308921904303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2018г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7.5857760129400247E-3"/>
                  <c:y val="5.3445240091168555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3F6-44FA-98B7-2F5278C3FAEC}"/>
                </c:ext>
              </c:extLst>
            </c:dLbl>
            <c:dLbl>
              <c:idx val="1"/>
              <c:layout>
                <c:manualLayout>
                  <c:x val="-3.8762481824363838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3F6-44FA-98B7-2F5278C3FAE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готовые металлич. изделия</c:v>
                </c:pt>
                <c:pt idx="1">
                  <c:v>пищевая промышл.</c:v>
                </c:pt>
                <c:pt idx="2">
                  <c:v>дерево-обработка</c:v>
                </c:pt>
                <c:pt idx="3">
                  <c:v>произв. и распред. пара и воды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93.17</c:v>
                </c:pt>
                <c:pt idx="1">
                  <c:v>67.3</c:v>
                </c:pt>
                <c:pt idx="2">
                  <c:v>23.89</c:v>
                </c:pt>
                <c:pt idx="3">
                  <c:v>5.9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3F6-44FA-98B7-2F5278C3FAE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2019г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3566868638527357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3F6-44FA-98B7-2F5278C3FAEC}"/>
                </c:ext>
              </c:extLst>
            </c:dLbl>
            <c:dLbl>
              <c:idx val="1"/>
              <c:layout>
                <c:manualLayout>
                  <c:x val="2.1319365003400127E-2"/>
                  <c:y val="1.3361310022792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3F6-44FA-98B7-2F5278C3FAEC}"/>
                </c:ext>
              </c:extLst>
            </c:dLbl>
            <c:dLbl>
              <c:idx val="2"/>
              <c:layout>
                <c:manualLayout>
                  <c:x val="1.1628744547309156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3F6-44FA-98B7-2F5278C3FAEC}"/>
                </c:ext>
              </c:extLst>
            </c:dLbl>
            <c:dLbl>
              <c:idx val="3"/>
              <c:layout>
                <c:manualLayout>
                  <c:x val="5.814372273654579E-3"/>
                  <c:y val="-2.67226200455831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C3F6-44FA-98B7-2F5278C3FAE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готовые металлич. изделия</c:v>
                </c:pt>
                <c:pt idx="1">
                  <c:v>пищевая промышл.</c:v>
                </c:pt>
                <c:pt idx="2">
                  <c:v>дерево-обработка</c:v>
                </c:pt>
                <c:pt idx="3">
                  <c:v>произв. и распред. пара и воды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98.85</c:v>
                </c:pt>
                <c:pt idx="1">
                  <c:v>101.27</c:v>
                </c:pt>
                <c:pt idx="2">
                  <c:v>16.34</c:v>
                </c:pt>
                <c:pt idx="3">
                  <c:v>8.56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C3F6-44FA-98B7-2F5278C3FAE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32237952"/>
        <c:axId val="132239744"/>
      </c:barChart>
      <c:catAx>
        <c:axId val="1322379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32239744"/>
        <c:crosses val="autoZero"/>
        <c:auto val="1"/>
        <c:lblAlgn val="ctr"/>
        <c:lblOffset val="100"/>
        <c:noMultiLvlLbl val="0"/>
      </c:catAx>
      <c:valAx>
        <c:axId val="1322397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32237952"/>
        <c:crosses val="autoZero"/>
        <c:crossBetween val="between"/>
      </c:valAx>
      <c:spPr>
        <a:solidFill>
          <a:schemeClr val="bg1">
            <a:lumMod val="85000"/>
          </a:schemeClr>
        </a:solidFill>
        <a:ln w="25400">
          <a:noFill/>
        </a:ln>
      </c:spPr>
    </c:plotArea>
    <c:legend>
      <c:legendPos val="r"/>
      <c:layout>
        <c:manualLayout>
          <c:xMode val="edge"/>
          <c:yMode val="edge"/>
          <c:x val="0.86398714184213943"/>
          <c:y val="0.37196539717658617"/>
          <c:w val="8.7660046050855089E-2"/>
          <c:h val="0.12780989655354572"/>
        </c:manualLayout>
      </c:layout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sz="1600">
              <a:effectLst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4.9620226043173184E-2"/>
          <c:y val="0.18690527157253187"/>
          <c:w val="0.88778344356295991"/>
          <c:h val="0.7301811799950135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Обработка древесины, млн. руб.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FC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339-4FF8-A893-FD19E28AEF17}"/>
              </c:ext>
            </c:extLst>
          </c:dPt>
          <c:dLbls>
            <c:dLbl>
              <c:idx val="3"/>
              <c:layout>
                <c:manualLayout>
                  <c:x val="7.1987466245247225E-3"/>
                  <c:y val="-2.244826128715595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339-4FF8-A893-FD19E28AEF1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2016г</c:v>
                </c:pt>
                <c:pt idx="1">
                  <c:v>2017г</c:v>
                </c:pt>
                <c:pt idx="2">
                  <c:v>2018г</c:v>
                </c:pt>
                <c:pt idx="3">
                  <c:v>2019г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27.54</c:v>
                </c:pt>
                <c:pt idx="1">
                  <c:v>28.3</c:v>
                </c:pt>
                <c:pt idx="2">
                  <c:v>23.89</c:v>
                </c:pt>
                <c:pt idx="3">
                  <c:v>16.34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7339-4FF8-A893-FD19E28AEF1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32949504"/>
        <c:axId val="132965120"/>
      </c:barChart>
      <c:catAx>
        <c:axId val="13294950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132965120"/>
        <c:crosses val="autoZero"/>
        <c:auto val="1"/>
        <c:lblAlgn val="ctr"/>
        <c:lblOffset val="100"/>
        <c:noMultiLvlLbl val="0"/>
      </c:catAx>
      <c:valAx>
        <c:axId val="1329651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32949504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1"/>
            <c:bubble3D val="0"/>
            <c:explosion val="13"/>
            <c:extLst xmlns:c16r2="http://schemas.microsoft.com/office/drawing/2015/06/chart">
              <c:ext xmlns:c16="http://schemas.microsoft.com/office/drawing/2014/chart" uri="{C3380CC4-5D6E-409C-BE32-E72D297353CC}">
                <c16:uniqueId val="{00000000-1A99-492B-8560-024B1B34950B}"/>
              </c:ext>
            </c:extLst>
          </c:dPt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90.6</c:v>
                </c:pt>
                <c:pt idx="1">
                  <c:v>9.4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A99-492B-8560-024B1B3495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4"/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85</c:v>
                </c:pt>
                <c:pt idx="1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861-4DFA-BAB6-D2342C96FC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Бюджет МО</c:v>
                </c:pt>
                <c:pt idx="1">
                  <c:v>Бюджет РФ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C02-40C8-85C1-C09FA88DDD9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94392587565513086"/>
          <c:y val="0.85117891513560817"/>
          <c:w val="3.6321043045645186E-2"/>
          <c:h val="4.1762904636920409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Динамика расходов по обеспечению граждан Вавожского района мерами социальной поддержки, рублей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50311.26</c:v>
                </c:pt>
                <c:pt idx="1">
                  <c:v>56586.2</c:v>
                </c:pt>
                <c:pt idx="2">
                  <c:v>68576.899999999994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222-4870-9139-D70A209484A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17179904"/>
        <c:axId val="117181440"/>
        <c:axId val="0"/>
      </c:bar3DChart>
      <c:catAx>
        <c:axId val="1171799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17181440"/>
        <c:crosses val="autoZero"/>
        <c:auto val="1"/>
        <c:lblAlgn val="ctr"/>
        <c:lblOffset val="100"/>
        <c:noMultiLvlLbl val="0"/>
      </c:catAx>
      <c:valAx>
        <c:axId val="11718144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717990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000" b="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Объем финансирования на предоставление государственной социальной помощи на основании социального контракта, тыс. рублей</a:t>
            </a:r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 финансирования на предоставление государственной социальной помощи на основании социального контракта, тыс. рублей</c:v>
                </c:pt>
              </c:strCache>
            </c:strRef>
          </c:tx>
          <c:dPt>
            <c:idx val="0"/>
            <c:bubble3D val="0"/>
            <c:explosion val="6"/>
            <c:extLst xmlns:c16r2="http://schemas.microsoft.com/office/drawing/2015/06/chart">
              <c:ext xmlns:c16="http://schemas.microsoft.com/office/drawing/2014/chart" uri="{C3380CC4-5D6E-409C-BE32-E72D297353CC}">
                <c16:uniqueId val="{00000000-BF05-44C9-A4DA-98E4AAF854D0}"/>
              </c:ext>
            </c:extLst>
          </c:dPt>
          <c:dPt>
            <c:idx val="1"/>
            <c:bubble3D val="0"/>
            <c:explosion val="8"/>
            <c:extLst xmlns:c16r2="http://schemas.microsoft.com/office/drawing/2015/06/chart">
              <c:ext xmlns:c16="http://schemas.microsoft.com/office/drawing/2014/chart" uri="{C3380CC4-5D6E-409C-BE32-E72D297353CC}">
                <c16:uniqueId val="{00000001-BF05-44C9-A4DA-98E4AAF854D0}"/>
              </c:ext>
            </c:extLst>
          </c:dPt>
          <c:dPt>
            <c:idx val="2"/>
            <c:bubble3D val="0"/>
            <c:explosion val="5"/>
            <c:extLst xmlns:c16r2="http://schemas.microsoft.com/office/drawing/2015/06/chart">
              <c:ext xmlns:c16="http://schemas.microsoft.com/office/drawing/2014/chart" uri="{C3380CC4-5D6E-409C-BE32-E72D297353CC}">
                <c16:uniqueId val="{00000002-BF05-44C9-A4DA-98E4AAF854D0}"/>
              </c:ext>
            </c:extLst>
          </c:dPt>
          <c:dPt>
            <c:idx val="3"/>
            <c:bubble3D val="0"/>
            <c:explosion val="4"/>
            <c:extLst xmlns:c16r2="http://schemas.microsoft.com/office/drawing/2015/06/chart">
              <c:ext xmlns:c16="http://schemas.microsoft.com/office/drawing/2014/chart" uri="{C3380CC4-5D6E-409C-BE32-E72D297353CC}">
                <c16:uniqueId val="{00000003-BF05-44C9-A4DA-98E4AAF854D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Поиск работыи трудоустройство</c:v>
                </c:pt>
                <c:pt idx="1">
                  <c:v>Обучение и стажировка</c:v>
                </c:pt>
                <c:pt idx="2">
                  <c:v>Открытие ИП, КФХ и самозанятость</c:v>
                </c:pt>
                <c:pt idx="3">
                  <c:v>ТЖС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1591.2</c:v>
                </c:pt>
                <c:pt idx="1">
                  <c:v>1073.8</c:v>
                </c:pt>
                <c:pt idx="2" formatCode="0.0">
                  <c:v>750</c:v>
                </c:pt>
                <c:pt idx="3">
                  <c:v>2333.6999999999998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F05-44C9-A4DA-98E4AAF854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9233076069681079"/>
          <c:y val="0.3036902195286213"/>
          <c:w val="0.40069017621767938"/>
          <c:h val="0.61297479087974038"/>
        </c:manualLayout>
      </c:layout>
      <c:overlay val="0"/>
      <c:txPr>
        <a:bodyPr/>
        <a:lstStyle/>
        <a:p>
          <a:pPr>
            <a:defRPr sz="20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ru-RU" sz="1400" dirty="0"/>
              <a:t>Валовое производство молока , тыс.тонн</a:t>
            </a:r>
          </a:p>
        </c:rich>
      </c:tx>
      <c:layout/>
      <c:overlay val="0"/>
      <c:spPr>
        <a:ln>
          <a:noFill/>
        </a:ln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Производство молока, тыс.тонн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1990г</c:v>
                </c:pt>
                <c:pt idx="1">
                  <c:v>2017г</c:v>
                </c:pt>
                <c:pt idx="2">
                  <c:v>2018г</c:v>
                </c:pt>
                <c:pt idx="3">
                  <c:v>2019г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0.0">
                  <c:v>14</c:v>
                </c:pt>
                <c:pt idx="1">
                  <c:v>59.4</c:v>
                </c:pt>
                <c:pt idx="2">
                  <c:v>61.5</c:v>
                </c:pt>
                <c:pt idx="3">
                  <c:v>67.8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3DA-4E1D-910C-CE93CF35D72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17398912"/>
        <c:axId val="132278528"/>
      </c:barChart>
      <c:catAx>
        <c:axId val="1173989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132278528"/>
        <c:crosses val="autoZero"/>
        <c:auto val="1"/>
        <c:lblAlgn val="ctr"/>
        <c:lblOffset val="100"/>
        <c:noMultiLvlLbl val="0"/>
      </c:catAx>
      <c:valAx>
        <c:axId val="132278528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17398912"/>
        <c:crosses val="autoZero"/>
        <c:crossBetween val="between"/>
      </c:valAx>
    </c:plotArea>
    <c:plotVisOnly val="1"/>
    <c:dispBlanksAs val="gap"/>
    <c:showDLblsOverMax val="0"/>
  </c:chart>
  <c:spPr>
    <a:ln>
      <a:solidFill>
        <a:srgbClr val="FF0000"/>
      </a:soli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Удой от 1 коровы в год, кг</c:v>
                </c:pt>
              </c:strCache>
            </c:strRef>
          </c:tx>
          <c:invertIfNegative val="0"/>
          <c:dPt>
            <c:idx val="1"/>
            <c:invertIfNegative val="0"/>
            <c:bubble3D val="0"/>
            <c:spPr>
              <a:solidFill>
                <a:srgbClr val="FFFF00"/>
              </a:solidFill>
            </c:spPr>
          </c:dPt>
          <c:dLbls>
            <c:dLbl>
              <c:idx val="1"/>
              <c:spPr/>
              <c:txPr>
                <a:bodyPr/>
                <a:lstStyle/>
                <a:p>
                  <a:pPr>
                    <a:defRPr sz="1200" b="1">
                      <a:solidFill>
                        <a:srgbClr val="FFC000"/>
                      </a:solidFill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Лист1!$A$2:$A$12</c:f>
              <c:strCache>
                <c:ptCount val="11"/>
                <c:pt idx="0">
                  <c:v>Алнашский р-н</c:v>
                </c:pt>
                <c:pt idx="1">
                  <c:v>Вавожский р-н</c:v>
                </c:pt>
                <c:pt idx="2">
                  <c:v>Воткинский р-н</c:v>
                </c:pt>
                <c:pt idx="3">
                  <c:v>Глазовский р-н </c:v>
                </c:pt>
                <c:pt idx="4">
                  <c:v>Граховский р-н</c:v>
                </c:pt>
                <c:pt idx="5">
                  <c:v>Завьяловский р-н</c:v>
                </c:pt>
                <c:pt idx="6">
                  <c:v>Игринский р-н</c:v>
                </c:pt>
                <c:pt idx="7">
                  <c:v>Каракулинский р-н</c:v>
                </c:pt>
                <c:pt idx="8">
                  <c:v>Сарапульский р-н</c:v>
                </c:pt>
                <c:pt idx="9">
                  <c:v>Удмуртская Республика в среднем</c:v>
                </c:pt>
                <c:pt idx="10">
                  <c:v>Шарканский р-н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6863</c:v>
                </c:pt>
                <c:pt idx="1">
                  <c:v>7878</c:v>
                </c:pt>
                <c:pt idx="2">
                  <c:v>7404</c:v>
                </c:pt>
                <c:pt idx="3">
                  <c:v>6908</c:v>
                </c:pt>
                <c:pt idx="4">
                  <c:v>6999</c:v>
                </c:pt>
                <c:pt idx="5">
                  <c:v>6537</c:v>
                </c:pt>
                <c:pt idx="6">
                  <c:v>7247</c:v>
                </c:pt>
                <c:pt idx="7">
                  <c:v>6688</c:v>
                </c:pt>
                <c:pt idx="8">
                  <c:v>6561</c:v>
                </c:pt>
                <c:pt idx="9">
                  <c:v>6525</c:v>
                </c:pt>
                <c:pt idx="10">
                  <c:v>7981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3E2-47B1-8B08-4361C3CE5FE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Рейтинг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solidFill>
                      <a:srgbClr val="FFC000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Лист1!$A$2:$A$12</c:f>
              <c:strCache>
                <c:ptCount val="11"/>
                <c:pt idx="0">
                  <c:v>Алнашский р-н</c:v>
                </c:pt>
                <c:pt idx="1">
                  <c:v>Вавожский р-н</c:v>
                </c:pt>
                <c:pt idx="2">
                  <c:v>Воткинский р-н</c:v>
                </c:pt>
                <c:pt idx="3">
                  <c:v>Глазовский р-н </c:v>
                </c:pt>
                <c:pt idx="4">
                  <c:v>Граховский р-н</c:v>
                </c:pt>
                <c:pt idx="5">
                  <c:v>Завьяловский р-н</c:v>
                </c:pt>
                <c:pt idx="6">
                  <c:v>Игринский р-н</c:v>
                </c:pt>
                <c:pt idx="7">
                  <c:v>Каракулинский р-н</c:v>
                </c:pt>
                <c:pt idx="8">
                  <c:v>Сарапульский р-н</c:v>
                </c:pt>
                <c:pt idx="9">
                  <c:v>Удмуртская Республика в среднем</c:v>
                </c:pt>
                <c:pt idx="10">
                  <c:v>Шарканский р-н</c:v>
                </c:pt>
              </c:strCache>
            </c:strRef>
          </c:cat>
          <c:val>
            <c:numRef>
              <c:f>Лист1!$C$2:$C$12</c:f>
              <c:numCache>
                <c:formatCode>General</c:formatCode>
                <c:ptCount val="11"/>
                <c:pt idx="0">
                  <c:v>7</c:v>
                </c:pt>
                <c:pt idx="1">
                  <c:v>2</c:v>
                </c:pt>
                <c:pt idx="2">
                  <c:v>3</c:v>
                </c:pt>
                <c:pt idx="3">
                  <c:v>6</c:v>
                </c:pt>
                <c:pt idx="4">
                  <c:v>5</c:v>
                </c:pt>
                <c:pt idx="5">
                  <c:v>10</c:v>
                </c:pt>
                <c:pt idx="6">
                  <c:v>4</c:v>
                </c:pt>
                <c:pt idx="7">
                  <c:v>8</c:v>
                </c:pt>
                <c:pt idx="8">
                  <c:v>9</c:v>
                </c:pt>
                <c:pt idx="10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3E2-47B1-8B08-4361C3CE5FE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32016000"/>
        <c:axId val="132017536"/>
      </c:barChart>
      <c:catAx>
        <c:axId val="132016000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132017536"/>
        <c:crosses val="autoZero"/>
        <c:auto val="1"/>
        <c:lblAlgn val="ctr"/>
        <c:lblOffset val="100"/>
        <c:noMultiLvlLbl val="0"/>
      </c:catAx>
      <c:valAx>
        <c:axId val="132017536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32016000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000"/>
          </a:pPr>
          <a:endParaRPr lang="ru-RU"/>
        </a:p>
      </c:txPr>
    </c:legend>
    <c:plotVisOnly val="1"/>
    <c:dispBlanksAs val="gap"/>
    <c:showDLblsOverMax val="0"/>
  </c:chart>
  <c:spPr>
    <a:ln>
      <a:solidFill>
        <a:srgbClr val="FF0000"/>
      </a:soli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1667238641050422"/>
          <c:y val="1.9642228626261436E-2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2859009359263146"/>
          <c:y val="0.11019490270431266"/>
          <c:w val="0.86392312470364818"/>
          <c:h val="0.830369371809520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Удой от 1 коровы в год, кг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1990г</c:v>
                </c:pt>
                <c:pt idx="1">
                  <c:v>2017г</c:v>
                </c:pt>
                <c:pt idx="2">
                  <c:v>2018г</c:v>
                </c:pt>
                <c:pt idx="3">
                  <c:v>2019г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2444</c:v>
                </c:pt>
                <c:pt idx="1">
                  <c:v>7300</c:v>
                </c:pt>
                <c:pt idx="2">
                  <c:v>7203</c:v>
                </c:pt>
                <c:pt idx="3">
                  <c:v>7878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419-4940-8EC6-B7950431AAB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32045440"/>
        <c:axId val="132048384"/>
      </c:barChart>
      <c:catAx>
        <c:axId val="13204544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32048384"/>
        <c:crosses val="autoZero"/>
        <c:auto val="1"/>
        <c:lblAlgn val="ctr"/>
        <c:lblOffset val="100"/>
        <c:noMultiLvlLbl val="0"/>
      </c:catAx>
      <c:valAx>
        <c:axId val="1320483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32045440"/>
        <c:crosses val="autoZero"/>
        <c:crossBetween val="between"/>
      </c:valAx>
    </c:plotArea>
    <c:plotVisOnly val="1"/>
    <c:dispBlanksAs val="gap"/>
    <c:showDLblsOverMax val="0"/>
  </c:chart>
  <c:spPr>
    <a:ln>
      <a:solidFill>
        <a:srgbClr val="FF0000"/>
      </a:soli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0.00467</cdr:x>
      <cdr:y>0.60428</cdr:y>
    </cdr:from>
    <cdr:to>
      <cdr:x>0.2725</cdr:x>
      <cdr:y>0.80282</cdr:y>
    </cdr:to>
    <cdr:sp macro="" textlink="">
      <cdr:nvSpPr>
        <cdr:cNvPr id="8" name="Прямоугольник 7"/>
        <cdr:cNvSpPr/>
      </cdr:nvSpPr>
      <cdr:spPr>
        <a:xfrm xmlns:a="http://schemas.openxmlformats.org/drawingml/2006/main">
          <a:off x="38432" y="3089423"/>
          <a:ext cx="2204160" cy="1015033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3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dirty="0">
              <a:solidFill>
                <a:schemeClr val="tx1"/>
              </a:solidFill>
              <a:effectLst/>
            </a:rPr>
            <a:t>Общегосударственные</a:t>
          </a:r>
        </a:p>
        <a:p xmlns:a="http://schemas.openxmlformats.org/drawingml/2006/main"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dirty="0">
              <a:solidFill>
                <a:schemeClr val="tx1"/>
              </a:solidFill>
            </a:rPr>
            <a:t>в</a:t>
          </a:r>
          <a:r>
            <a:rPr lang="ru-RU" sz="1400" b="1" dirty="0">
              <a:solidFill>
                <a:schemeClr val="tx1"/>
              </a:solidFill>
              <a:effectLst/>
            </a:rPr>
            <a:t>опросы</a:t>
          </a:r>
        </a:p>
        <a:p xmlns:a="http://schemas.openxmlformats.org/drawingml/2006/main"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dirty="0">
              <a:solidFill>
                <a:schemeClr val="tx1"/>
              </a:solidFill>
              <a:effectLst/>
            </a:rPr>
            <a:t>  66,9млн.руб - 8,7%</a:t>
          </a:r>
        </a:p>
        <a:p xmlns:a="http://schemas.openxmlformats.org/drawingml/2006/main">
          <a:pPr>
            <a:defRPr/>
          </a:pPr>
          <a:r>
            <a:rPr lang="ru-RU" sz="1400" i="1" dirty="0">
              <a:solidFill>
                <a:sysClr val="windowText" lastClr="000000"/>
              </a:solidFill>
            </a:rPr>
            <a:t>план 2020г.– 68,8 </a:t>
          </a:r>
          <a:r>
            <a:rPr lang="ru-RU" sz="1400" i="1" dirty="0" err="1">
              <a:solidFill>
                <a:sysClr val="windowText" lastClr="000000"/>
              </a:solidFill>
            </a:rPr>
            <a:t>млн.руб</a:t>
          </a:r>
          <a:endParaRPr lang="ru-RU" sz="1400" b="1" dirty="0">
            <a:solidFill>
              <a:schemeClr val="tx1"/>
            </a:solidFill>
            <a:effectLst/>
          </a:endParaRPr>
        </a:p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0.06251</cdr:x>
      <cdr:y>0.16901</cdr:y>
    </cdr:from>
    <cdr:to>
      <cdr:x>0.31751</cdr:x>
      <cdr:y>0.32394</cdr:y>
    </cdr:to>
    <cdr:sp macro="" textlink="">
      <cdr:nvSpPr>
        <cdr:cNvPr id="9" name="Прямоугольник 8"/>
        <cdr:cNvSpPr/>
      </cdr:nvSpPr>
      <cdr:spPr>
        <a:xfrm xmlns:a="http://schemas.openxmlformats.org/drawingml/2006/main">
          <a:off x="514400" y="864096"/>
          <a:ext cx="2098548" cy="792088"/>
        </a:xfrm>
        <a:prstGeom xmlns:a="http://schemas.openxmlformats.org/drawingml/2006/main" prst="rect">
          <a:avLst/>
        </a:prstGeom>
        <a:solidFill xmlns:a="http://schemas.openxmlformats.org/drawingml/2006/main">
          <a:srgbClr val="FFFF00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600" b="1" dirty="0">
              <a:solidFill>
                <a:sysClr val="windowText" lastClr="000000"/>
              </a:solidFill>
            </a:rPr>
            <a:t>Физкультура</a:t>
          </a:r>
          <a:r>
            <a:rPr lang="ru-RU" sz="1600" b="1" baseline="0" dirty="0">
              <a:solidFill>
                <a:sysClr val="windowText" lastClr="000000"/>
              </a:solidFill>
            </a:rPr>
            <a:t> и спорт</a:t>
          </a:r>
        </a:p>
        <a:p xmlns:a="http://schemas.openxmlformats.org/drawingml/2006/main">
          <a:r>
            <a:rPr lang="ru-RU" sz="1400" b="1" baseline="0" dirty="0">
              <a:solidFill>
                <a:sysClr val="windowText" lastClr="000000"/>
              </a:solidFill>
            </a:rPr>
            <a:t>20,3млн.руб – 2,6%</a:t>
          </a:r>
        </a:p>
        <a:p xmlns:a="http://schemas.openxmlformats.org/drawingml/2006/main">
          <a:r>
            <a:rPr lang="ru-RU" sz="1200" i="1" dirty="0">
              <a:solidFill>
                <a:sysClr val="windowText" lastClr="000000"/>
              </a:solidFill>
            </a:rPr>
            <a:t>план 2020г. – 20,4 </a:t>
          </a:r>
          <a:r>
            <a:rPr lang="ru-RU" sz="1200" i="1" dirty="0" err="1">
              <a:solidFill>
                <a:sysClr val="windowText" lastClr="000000"/>
              </a:solidFill>
            </a:rPr>
            <a:t>млн.руб</a:t>
          </a:r>
          <a:r>
            <a:rPr lang="ru-RU" sz="1200" i="1" dirty="0">
              <a:solidFill>
                <a:sysClr val="windowText" lastClr="000000"/>
              </a:solidFill>
            </a:rPr>
            <a:t>.</a:t>
          </a:r>
        </a:p>
      </cdr:txBody>
    </cdr:sp>
  </cdr:relSizeAnchor>
  <cdr:relSizeAnchor xmlns:cdr="http://schemas.openxmlformats.org/drawingml/2006/chartDrawing">
    <cdr:from>
      <cdr:x>0.68375</cdr:x>
      <cdr:y>0.64789</cdr:y>
    </cdr:from>
    <cdr:to>
      <cdr:x>0.98268</cdr:x>
      <cdr:y>0.8999</cdr:y>
    </cdr:to>
    <cdr:sp macro="" textlink="">
      <cdr:nvSpPr>
        <cdr:cNvPr id="10" name="Прямоугольник 9"/>
        <cdr:cNvSpPr/>
      </cdr:nvSpPr>
      <cdr:spPr>
        <a:xfrm xmlns:a="http://schemas.openxmlformats.org/drawingml/2006/main">
          <a:off x="5626968" y="3312368"/>
          <a:ext cx="2460076" cy="1288441"/>
        </a:xfrm>
        <a:prstGeom xmlns:a="http://schemas.openxmlformats.org/drawingml/2006/main" prst="rect">
          <a:avLst/>
        </a:prstGeom>
        <a:solidFill xmlns:a="http://schemas.openxmlformats.org/drawingml/2006/main">
          <a:schemeClr val="tx2">
            <a:lumMod val="60000"/>
            <a:lumOff val="4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dirty="0">
              <a:solidFill>
                <a:sysClr val="windowText" lastClr="000000"/>
              </a:solidFill>
              <a:effectLst/>
            </a:rPr>
            <a:t>Образование</a:t>
          </a:r>
        </a:p>
        <a:p xmlns:a="http://schemas.openxmlformats.org/drawingml/2006/main"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dirty="0">
              <a:solidFill>
                <a:sysClr val="windowText" lastClr="000000"/>
              </a:solidFill>
              <a:effectLst/>
            </a:rPr>
            <a:t>539,6млн.руб </a:t>
          </a:r>
          <a:r>
            <a:rPr lang="ru-RU" sz="1400" b="1" dirty="0">
              <a:solidFill>
                <a:sysClr val="windowText" lastClr="000000"/>
              </a:solidFill>
            </a:rPr>
            <a:t> - </a:t>
          </a:r>
          <a:r>
            <a:rPr lang="ru-RU" sz="1400" b="1" dirty="0">
              <a:solidFill>
                <a:sysClr val="windowText" lastClr="000000"/>
              </a:solidFill>
              <a:effectLst/>
            </a:rPr>
            <a:t>70,5%</a:t>
          </a:r>
        </a:p>
        <a:p xmlns:a="http://schemas.openxmlformats.org/drawingml/2006/main">
          <a:pPr>
            <a:defRPr/>
          </a:pPr>
          <a:r>
            <a:rPr lang="ru-RU" sz="1400" i="1" dirty="0">
              <a:solidFill>
                <a:sysClr val="windowText" lastClr="000000"/>
              </a:solidFill>
            </a:rPr>
            <a:t>план 2020г. – 774,6 </a:t>
          </a:r>
          <a:r>
            <a:rPr lang="ru-RU" sz="1400" i="1" dirty="0" err="1">
              <a:solidFill>
                <a:sysClr val="windowText" lastClr="000000"/>
              </a:solidFill>
            </a:rPr>
            <a:t>млн.руб</a:t>
          </a:r>
          <a:endParaRPr lang="ru-RU" sz="1400" b="1" dirty="0">
            <a:solidFill>
              <a:sysClr val="windowText" lastClr="000000"/>
            </a:solidFill>
            <a:effectLst/>
          </a:endParaRPr>
        </a:p>
        <a:p xmlns:a="http://schemas.openxmlformats.org/drawingml/2006/main"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b="1" dirty="0">
            <a:solidFill>
              <a:sysClr val="windowText" lastClr="000000"/>
            </a:solidFill>
            <a:effectLst/>
          </a:endParaRPr>
        </a:p>
        <a:p xmlns:a="http://schemas.openxmlformats.org/drawingml/2006/main">
          <a:endParaRPr lang="ru-RU" dirty="0">
            <a:solidFill>
              <a:sysClr val="windowText" lastClr="000000"/>
            </a:solidFill>
          </a:endParaRPr>
        </a:p>
      </cdr:txBody>
    </cdr:sp>
  </cdr:relSizeAnchor>
  <cdr:relSizeAnchor xmlns:cdr="http://schemas.openxmlformats.org/drawingml/2006/chartDrawing">
    <cdr:from>
      <cdr:x>0.32375</cdr:x>
      <cdr:y>0</cdr:y>
    </cdr:from>
    <cdr:to>
      <cdr:x>0.66477</cdr:x>
      <cdr:y>0.19718</cdr:y>
    </cdr:to>
    <cdr:sp macro="" textlink="">
      <cdr:nvSpPr>
        <cdr:cNvPr id="12" name="Прямоугольник 11"/>
        <cdr:cNvSpPr/>
      </cdr:nvSpPr>
      <cdr:spPr>
        <a:xfrm xmlns:a="http://schemas.openxmlformats.org/drawingml/2006/main">
          <a:off x="2664296" y="0"/>
          <a:ext cx="2806458" cy="1008112"/>
        </a:xfrm>
        <a:prstGeom xmlns:a="http://schemas.openxmlformats.org/drawingml/2006/main" prst="rect">
          <a:avLst/>
        </a:prstGeom>
        <a:solidFill xmlns:a="http://schemas.openxmlformats.org/drawingml/2006/main">
          <a:srgbClr val="21CF67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500" b="1" dirty="0">
              <a:solidFill>
                <a:schemeClr val="tx1"/>
              </a:solidFill>
            </a:rPr>
            <a:t>Социальная политики</a:t>
          </a:r>
          <a:endParaRPr lang="ru-RU" sz="1500" b="1" baseline="0" dirty="0">
            <a:solidFill>
              <a:schemeClr val="tx1"/>
            </a:solidFill>
          </a:endParaRPr>
        </a:p>
        <a:p xmlns:a="http://schemas.openxmlformats.org/drawingml/2006/main">
          <a:r>
            <a:rPr lang="ru-RU" sz="1400" b="1" baseline="0" dirty="0">
              <a:solidFill>
                <a:schemeClr val="tx1"/>
              </a:solidFill>
            </a:rPr>
            <a:t>17,6 </a:t>
          </a:r>
          <a:r>
            <a:rPr lang="ru-RU" sz="1400" b="1" baseline="0" dirty="0" err="1">
              <a:solidFill>
                <a:schemeClr val="tx1"/>
              </a:solidFill>
            </a:rPr>
            <a:t>млн.руб</a:t>
          </a:r>
          <a:r>
            <a:rPr lang="ru-RU" sz="1400" b="1" dirty="0">
              <a:solidFill>
                <a:schemeClr val="tx1"/>
              </a:solidFill>
            </a:rPr>
            <a:t>. – 2,3 %</a:t>
          </a:r>
        </a:p>
        <a:p xmlns:a="http://schemas.openxmlformats.org/drawingml/2006/main">
          <a:r>
            <a:rPr lang="ru-RU" sz="1400" i="1" dirty="0">
              <a:solidFill>
                <a:sysClr val="windowText" lastClr="000000"/>
              </a:solidFill>
            </a:rPr>
            <a:t>план 2020г. – 24,6 </a:t>
          </a:r>
          <a:r>
            <a:rPr lang="ru-RU" sz="1400" i="1" dirty="0" err="1">
              <a:solidFill>
                <a:sysClr val="windowText" lastClr="000000"/>
              </a:solidFill>
            </a:rPr>
            <a:t>млн.руб</a:t>
          </a:r>
          <a:endParaRPr lang="ru-RU" sz="14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0.54375</cdr:x>
      <cdr:y>0.50704</cdr:y>
    </cdr:from>
    <cdr:to>
      <cdr:x>0.6225</cdr:x>
      <cdr:y>0.59599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474840" y="2592288"/>
          <a:ext cx="648072" cy="45474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/>
            <a:t>329,8</a:t>
          </a:r>
        </a:p>
      </cdr:txBody>
    </cdr:sp>
  </cdr:relSizeAnchor>
  <cdr:relSizeAnchor xmlns:cdr="http://schemas.openxmlformats.org/drawingml/2006/chartDrawing">
    <cdr:from>
      <cdr:x>0.395</cdr:x>
      <cdr:y>0.46479</cdr:y>
    </cdr:from>
    <cdr:to>
      <cdr:x>0.47375</cdr:x>
      <cdr:y>0.53891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250704" y="2376264"/>
          <a:ext cx="648072" cy="37895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dirty="0"/>
            <a:t>63</a:t>
          </a:r>
          <a:r>
            <a:rPr lang="ru-RU" sz="1100" dirty="0"/>
            <a:t>,6</a:t>
          </a:r>
        </a:p>
      </cdr:txBody>
    </cdr:sp>
  </cdr:relSizeAnchor>
  <cdr:relSizeAnchor xmlns:cdr="http://schemas.openxmlformats.org/drawingml/2006/chartDrawing">
    <cdr:from>
      <cdr:x>0.36875</cdr:x>
      <cdr:y>0.57746</cdr:y>
    </cdr:from>
    <cdr:to>
      <cdr:x>0.4475</cdr:x>
      <cdr:y>0.63676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034680" y="2952328"/>
          <a:ext cx="648072" cy="30316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/>
            <a:t>55,9</a:t>
          </a:r>
        </a:p>
      </cdr:txBody>
    </cdr:sp>
  </cdr:relSizeAnchor>
  <cdr:relSizeAnchor xmlns:cdr="http://schemas.openxmlformats.org/drawingml/2006/chartDrawing">
    <cdr:from>
      <cdr:x>0.01001</cdr:x>
      <cdr:y>0.35211</cdr:y>
    </cdr:from>
    <cdr:to>
      <cdr:x>0.255</cdr:x>
      <cdr:y>0.50704</cdr:y>
    </cdr:to>
    <cdr:sp macro="" textlink="">
      <cdr:nvSpPr>
        <cdr:cNvPr id="5" name="Прямоугольник 4"/>
        <cdr:cNvSpPr/>
      </cdr:nvSpPr>
      <cdr:spPr>
        <a:xfrm xmlns:a="http://schemas.openxmlformats.org/drawingml/2006/main">
          <a:off x="82352" y="1800200"/>
          <a:ext cx="2016224" cy="792088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2">
            <a:lumMod val="60000"/>
            <a:lumOff val="4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600" b="1" dirty="0">
              <a:solidFill>
                <a:sysClr val="windowText" lastClr="000000"/>
              </a:solidFill>
            </a:rPr>
            <a:t> Культура </a:t>
          </a:r>
        </a:p>
        <a:p xmlns:a="http://schemas.openxmlformats.org/drawingml/2006/main">
          <a:r>
            <a:rPr lang="ru-RU" sz="1400" b="1" dirty="0">
              <a:solidFill>
                <a:sysClr val="windowText" lastClr="000000"/>
              </a:solidFill>
            </a:rPr>
            <a:t>84,6 </a:t>
          </a:r>
          <a:r>
            <a:rPr lang="ru-RU" sz="1400" b="1" dirty="0" err="1">
              <a:solidFill>
                <a:sysClr val="windowText" lastClr="000000"/>
              </a:solidFill>
            </a:rPr>
            <a:t>млн.руб</a:t>
          </a:r>
          <a:r>
            <a:rPr lang="ru-RU" sz="1400" b="1" dirty="0">
              <a:solidFill>
                <a:sysClr val="windowText" lastClr="000000"/>
              </a:solidFill>
            </a:rPr>
            <a:t> - 11,1%</a:t>
          </a:r>
        </a:p>
        <a:p xmlns:a="http://schemas.openxmlformats.org/drawingml/2006/main">
          <a:r>
            <a:rPr lang="ru-RU" sz="1200" i="1" dirty="0">
              <a:solidFill>
                <a:sysClr val="windowText" lastClr="000000"/>
              </a:solidFill>
            </a:rPr>
            <a:t>план 2020г. – 82,1млн.руб</a:t>
          </a:r>
          <a:r>
            <a:rPr lang="ru-RU" sz="1400" b="1" dirty="0">
              <a:solidFill>
                <a:sysClr val="windowText" lastClr="000000"/>
              </a:solidFill>
            </a:rPr>
            <a:t>.</a:t>
          </a:r>
        </a:p>
      </cdr:txBody>
    </cdr:sp>
  </cdr:relSizeAnchor>
  <cdr:relSizeAnchor xmlns:cdr="http://schemas.openxmlformats.org/drawingml/2006/chartDrawing">
    <cdr:from>
      <cdr:x>0.71875</cdr:x>
      <cdr:y>0.05634</cdr:y>
    </cdr:from>
    <cdr:to>
      <cdr:x>0.98124</cdr:x>
      <cdr:y>0.4507</cdr:y>
    </cdr:to>
    <cdr:sp macro="" textlink="">
      <cdr:nvSpPr>
        <cdr:cNvPr id="6" name="Прямоугольник 5"/>
        <cdr:cNvSpPr/>
      </cdr:nvSpPr>
      <cdr:spPr>
        <a:xfrm xmlns:a="http://schemas.openxmlformats.org/drawingml/2006/main">
          <a:off x="5915000" y="288032"/>
          <a:ext cx="2160240" cy="2016224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4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500" b="1" dirty="0">
              <a:solidFill>
                <a:schemeClr val="tx1"/>
              </a:solidFill>
            </a:rPr>
            <a:t>Остальные отрасли: </a:t>
          </a:r>
        </a:p>
        <a:p xmlns:a="http://schemas.openxmlformats.org/drawingml/2006/main">
          <a:r>
            <a:rPr lang="ru-RU" sz="1500" b="1" dirty="0">
              <a:solidFill>
                <a:schemeClr val="tx1"/>
              </a:solidFill>
            </a:rPr>
            <a:t>35,9 </a:t>
          </a:r>
          <a:r>
            <a:rPr lang="ru-RU" sz="1500" b="1" dirty="0" err="1">
              <a:solidFill>
                <a:schemeClr val="tx1"/>
              </a:solidFill>
            </a:rPr>
            <a:t>млн.руб</a:t>
          </a:r>
          <a:endParaRPr lang="ru-RU" sz="1500" b="1" dirty="0">
            <a:solidFill>
              <a:schemeClr val="tx1"/>
            </a:solidFill>
          </a:endParaRPr>
        </a:p>
        <a:p xmlns:a="http://schemas.openxmlformats.org/drawingml/2006/main">
          <a:r>
            <a:rPr lang="ru-RU" sz="1200" b="1" dirty="0">
              <a:solidFill>
                <a:schemeClr val="tx1"/>
              </a:solidFill>
            </a:rPr>
            <a:t>Нац. оборона</a:t>
          </a:r>
        </a:p>
        <a:p xmlns:a="http://schemas.openxmlformats.org/drawingml/2006/main">
          <a:r>
            <a:rPr lang="ru-RU" sz="1200" b="1" dirty="0">
              <a:solidFill>
                <a:schemeClr val="tx1"/>
              </a:solidFill>
            </a:rPr>
            <a:t>Нац. безопасность</a:t>
          </a:r>
        </a:p>
        <a:p xmlns:a="http://schemas.openxmlformats.org/drawingml/2006/main">
          <a:r>
            <a:rPr lang="ru-RU" sz="1200" b="1" dirty="0">
              <a:solidFill>
                <a:schemeClr val="tx1"/>
              </a:solidFill>
            </a:rPr>
            <a:t>Нац. экономика</a:t>
          </a:r>
        </a:p>
        <a:p xmlns:a="http://schemas.openxmlformats.org/drawingml/2006/main">
          <a:r>
            <a:rPr lang="ru-RU" sz="1200" b="1" dirty="0">
              <a:solidFill>
                <a:schemeClr val="tx1"/>
              </a:solidFill>
            </a:rPr>
            <a:t>Жилищно-коммунальное хозяйство</a:t>
          </a:r>
        </a:p>
        <a:p xmlns:a="http://schemas.openxmlformats.org/drawingml/2006/main">
          <a:r>
            <a:rPr lang="ru-RU" sz="1200" b="1" dirty="0">
              <a:solidFill>
                <a:schemeClr val="tx1"/>
              </a:solidFill>
            </a:rPr>
            <a:t>Охрана окружающей среды</a:t>
          </a:r>
        </a:p>
        <a:p xmlns:a="http://schemas.openxmlformats.org/drawingml/2006/main">
          <a:r>
            <a:rPr lang="ru-RU" sz="1200" b="1" dirty="0">
              <a:solidFill>
                <a:schemeClr val="tx1"/>
              </a:solidFill>
            </a:rPr>
            <a:t>Обслуживание  </a:t>
          </a:r>
          <a:r>
            <a:rPr lang="ru-RU" sz="1200" b="1" dirty="0" err="1">
              <a:solidFill>
                <a:schemeClr val="tx1"/>
              </a:solidFill>
            </a:rPr>
            <a:t>муниц.долга</a:t>
          </a:r>
          <a:endParaRPr lang="ru-RU" sz="1200" b="1" dirty="0">
            <a:solidFill>
              <a:schemeClr val="tx1"/>
            </a:solidFill>
          </a:endParaRPr>
        </a:p>
        <a:p xmlns:a="http://schemas.openxmlformats.org/drawingml/2006/main">
          <a:r>
            <a:rPr lang="ru-RU" sz="1200" i="1" dirty="0">
              <a:solidFill>
                <a:sysClr val="windowText" lastClr="000000"/>
              </a:solidFill>
            </a:rPr>
            <a:t>план 2020г. – 31,2 </a:t>
          </a:r>
          <a:r>
            <a:rPr lang="ru-RU" sz="1200" i="1" dirty="0" err="1">
              <a:solidFill>
                <a:sysClr val="windowText" lastClr="000000"/>
              </a:solidFill>
            </a:rPr>
            <a:t>млн.руб</a:t>
          </a:r>
          <a:endParaRPr lang="ru-RU" sz="12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0.02261</cdr:x>
      <cdr:y>0.83099</cdr:y>
    </cdr:from>
    <cdr:to>
      <cdr:x>0.32011</cdr:x>
      <cdr:y>0.94366</cdr:y>
    </cdr:to>
    <cdr:sp macro="" textlink="">
      <cdr:nvSpPr>
        <cdr:cNvPr id="7" name="Прямоугольник 6"/>
        <cdr:cNvSpPr/>
      </cdr:nvSpPr>
      <cdr:spPr>
        <a:xfrm xmlns:a="http://schemas.openxmlformats.org/drawingml/2006/main">
          <a:off x="186077" y="4248472"/>
          <a:ext cx="2448272" cy="576064"/>
        </a:xfrm>
        <a:prstGeom xmlns:a="http://schemas.openxmlformats.org/drawingml/2006/main" prst="rect">
          <a:avLst/>
        </a:prstGeom>
        <a:gradFill xmlns:a="http://schemas.openxmlformats.org/drawingml/2006/main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400" b="1" dirty="0">
              <a:solidFill>
                <a:schemeClr val="tx1"/>
              </a:solidFill>
            </a:rPr>
            <a:t>ФОТ с начислениями</a:t>
          </a:r>
          <a:r>
            <a:rPr lang="ru-RU" sz="1200" b="1" dirty="0">
              <a:solidFill>
                <a:schemeClr val="tx1"/>
              </a:solidFill>
            </a:rPr>
            <a:t>, всего в расходах 2019г.  461,4млн.руб</a:t>
          </a:r>
          <a:endParaRPr lang="ru-RU" sz="1200" b="1" dirty="0">
            <a:ln>
              <a:solidFill>
                <a:schemeClr val="bg1"/>
              </a:solidFill>
            </a:ln>
            <a:solidFill>
              <a:schemeClr val="bg1">
                <a:lumMod val="95000"/>
                <a:lumOff val="5000"/>
              </a:schemeClr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0.59973</cdr:x>
      <cdr:y>0.03236</cdr:y>
    </cdr:from>
    <cdr:to>
      <cdr:x>1</cdr:x>
      <cdr:y>0.30868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1700404" y="31234"/>
          <a:ext cx="1134872" cy="2667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4E9588-2D54-4EE9-9DD9-FC3B6E724F2F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BAE6B4-E48D-4E5C-AB86-4E005CA454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8388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D5A215-8E4E-4B3C-B0E6-E740C8F35224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90322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D5A215-8E4E-4B3C-B0E6-E740C8F35224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69651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D5A215-8E4E-4B3C-B0E6-E740C8F35224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22375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D5A215-8E4E-4B3C-B0E6-E740C8F35224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65823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D5A215-8E4E-4B3C-B0E6-E740C8F35224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76586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12192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8140702" y="0"/>
            <a:ext cx="40513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72085" y="3337560"/>
            <a:ext cx="8640064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77400" y="1544812"/>
            <a:ext cx="8640064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EDEE0">
                    <a:shade val="50000"/>
                  </a:srgbClr>
                </a:solidFill>
              </a:rPr>
              <a:pPr/>
              <a:t>10.06.2020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EDEE0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9243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EDEE0">
                    <a:shade val="50000"/>
                  </a:srgbClr>
                </a:solidFill>
              </a:rPr>
              <a:pPr/>
              <a:t>10.06.2020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EDEE0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75861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EDEE0">
                    <a:shade val="50000"/>
                  </a:srgbClr>
                </a:solidFill>
              </a:rPr>
              <a:pPr/>
              <a:t>10.06.2020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EDEE0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036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EDEE0">
                    <a:shade val="50000"/>
                  </a:srgbClr>
                </a:solidFill>
              </a:rPr>
              <a:pPr/>
              <a:t>10.06.2020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EDEE0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4968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12192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8140702" y="0"/>
            <a:ext cx="40513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583840"/>
            <a:ext cx="88392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2485800"/>
            <a:ext cx="88392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EDEE0">
                    <a:shade val="50000"/>
                  </a:srgbClr>
                </a:solidFill>
              </a:rPr>
              <a:pPr/>
              <a:t>10.06.2020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EDEE0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89851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9568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48768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689600" y="1600203"/>
            <a:ext cx="48768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EDEE0">
                    <a:shade val="50000"/>
                  </a:srgbClr>
                </a:solidFill>
              </a:rPr>
              <a:pPr/>
              <a:t>10.06.2020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EDEE0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8224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5486400"/>
            <a:ext cx="5386917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9" y="5486400"/>
            <a:ext cx="5389033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9600" y="1516912"/>
            <a:ext cx="5386917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9" y="1516912"/>
            <a:ext cx="5389033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EDEE0">
                    <a:shade val="50000"/>
                  </a:srgbClr>
                </a:solidFill>
              </a:rPr>
              <a:pPr/>
              <a:t>10.06.2020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EDEE0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027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320"/>
            <a:ext cx="9960864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EDEE0">
                    <a:shade val="50000"/>
                  </a:srgbClr>
                </a:solidFill>
              </a:rPr>
              <a:pPr/>
              <a:t>10.06.2020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EDEE0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6220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EDEE0">
                    <a:shade val="50000"/>
                  </a:srgbClr>
                </a:solidFill>
              </a:rPr>
              <a:pPr/>
              <a:t>10.06.2020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EDEE0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83822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85528"/>
            <a:ext cx="42672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214424"/>
            <a:ext cx="36576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609600" y="1981200"/>
            <a:ext cx="94488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EDEE0">
                    <a:shade val="50000"/>
                  </a:srgbClr>
                </a:solidFill>
              </a:rPr>
              <a:pPr/>
              <a:t>10.06.2020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875264" y="6422067"/>
            <a:ext cx="1016000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DEDEE0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752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08976" y="1705709"/>
            <a:ext cx="4071824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420837" y="1019907"/>
            <a:ext cx="54864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408980" y="2998765"/>
            <a:ext cx="4071821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09600" y="6422067"/>
            <a:ext cx="2844800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EDEE0">
                    <a:shade val="50000"/>
                  </a:srgbClr>
                </a:solidFill>
              </a:rPr>
              <a:pPr/>
              <a:t>10.06.2020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EDEE0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5967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12192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9753600" y="0"/>
            <a:ext cx="24384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274638"/>
            <a:ext cx="99568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995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422067"/>
            <a:ext cx="28448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DEDEE0">
                    <a:shade val="50000"/>
                  </a:srgbClr>
                </a:solidFill>
              </a:rPr>
              <a:pPr/>
              <a:t>10.06.2020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165600" y="6422067"/>
            <a:ext cx="38608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871200" y="6422067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DEDEE0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75884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80" r:id="rId1"/>
    <p:sldLayoutId id="2147483881" r:id="rId2"/>
    <p:sldLayoutId id="2147483882" r:id="rId3"/>
    <p:sldLayoutId id="2147483883" r:id="rId4"/>
    <p:sldLayoutId id="2147483884" r:id="rId5"/>
    <p:sldLayoutId id="2147483885" r:id="rId6"/>
    <p:sldLayoutId id="2147483886" r:id="rId7"/>
    <p:sldLayoutId id="2147483887" r:id="rId8"/>
    <p:sldLayoutId id="2147483888" r:id="rId9"/>
    <p:sldLayoutId id="2147483889" r:id="rId10"/>
    <p:sldLayoutId id="2147483890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openxmlformats.org/officeDocument/2006/relationships/image" Target="../media/image53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.jpeg"/><Relationship Id="rId4" Type="http://schemas.openxmlformats.org/officeDocument/2006/relationships/image" Target="../media/image7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.jpeg"/><Relationship Id="rId4" Type="http://schemas.openxmlformats.org/officeDocument/2006/relationships/image" Target="../media/image7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jpeg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.jpeg"/><Relationship Id="rId4" Type="http://schemas.openxmlformats.org/officeDocument/2006/relationships/image" Target="../media/image82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.jpeg"/><Relationship Id="rId4" Type="http://schemas.openxmlformats.org/officeDocument/2006/relationships/chart" Target="../charts/char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1.wmf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ownloads\IMG_307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01270" cy="1279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0863" y="2015836"/>
            <a:ext cx="1099561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1">
                    <a:lumMod val="95000"/>
                  </a:schemeClr>
                </a:solidFill>
              </a:rPr>
              <a:t>Отчет о деятельности Администрации муниципального образования «</a:t>
            </a:r>
            <a:r>
              <a:rPr lang="ru-RU" sz="4000" b="1" dirty="0" err="1">
                <a:solidFill>
                  <a:schemeClr val="tx1">
                    <a:lumMod val="95000"/>
                  </a:schemeClr>
                </a:solidFill>
              </a:rPr>
              <a:t>В</a:t>
            </a:r>
            <a:r>
              <a:rPr lang="ru-RU" sz="4000" b="1" dirty="0" err="1" smtClean="0">
                <a:solidFill>
                  <a:schemeClr val="tx1">
                    <a:lumMod val="95000"/>
                  </a:schemeClr>
                </a:solidFill>
              </a:rPr>
              <a:t>авожский</a:t>
            </a:r>
            <a:r>
              <a:rPr lang="ru-RU" sz="4000" b="1" dirty="0" smtClean="0">
                <a:solidFill>
                  <a:schemeClr val="tx1">
                    <a:lumMod val="95000"/>
                  </a:schemeClr>
                </a:solidFill>
              </a:rPr>
              <a:t> район» за 2019 год и задачах на 2020 год</a:t>
            </a:r>
            <a:endParaRPr lang="ru-RU" sz="4000" b="1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3534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915">
        <p:split orient="vert"/>
      </p:transition>
    </mc:Choice>
    <mc:Fallback xmlns="">
      <p:transition spd="slow" advTm="3915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Объект 6"/>
          <p:cNvGraphicFramePr>
            <a:graphicFrameLocks/>
          </p:cNvGraphicFramePr>
          <p:nvPr/>
        </p:nvGraphicFramePr>
        <p:xfrm>
          <a:off x="1919536" y="1484784"/>
          <a:ext cx="8229600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Заголовок 4"/>
          <p:cNvSpPr>
            <a:spLocks noGrp="1"/>
          </p:cNvSpPr>
          <p:nvPr>
            <p:ph type="title"/>
          </p:nvPr>
        </p:nvSpPr>
        <p:spPr>
          <a:xfrm>
            <a:off x="1524000" y="310393"/>
            <a:ext cx="10384972" cy="658346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latin typeface="+mn-lt"/>
              </a:rPr>
              <a:t>Расходы бюджета</a:t>
            </a:r>
            <a:r>
              <a:rPr lang="ru-RU" sz="3600" dirty="0">
                <a:latin typeface="+mn-lt"/>
              </a:rPr>
              <a:t> </a:t>
            </a:r>
            <a:r>
              <a:rPr lang="ru-RU" sz="3600" b="1" dirty="0">
                <a:latin typeface="+mn-lt"/>
              </a:rPr>
              <a:t>2019 года – 764,9  млн. руб</a:t>
            </a:r>
            <a:r>
              <a:rPr lang="ru-RU" sz="3200" b="1" dirty="0"/>
              <a:t>лей</a:t>
            </a:r>
            <a:endParaRPr lang="ru-RU" sz="1300" b="1" dirty="0"/>
          </a:p>
        </p:txBody>
      </p:sp>
      <p:pic>
        <p:nvPicPr>
          <p:cNvPr id="5" name="Picture 2" descr="C:\Users\user\Downloads\IMG_3073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01270" cy="1279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4655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82151" y="431708"/>
            <a:ext cx="86405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/>
              <a:t>Административная реформа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73851" y="1658694"/>
            <a:ext cx="948043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 smtClean="0"/>
              <a:t>Численность Администрации муниципального образования «</a:t>
            </a:r>
            <a:r>
              <a:rPr lang="ru-RU" dirty="0" err="1" smtClean="0"/>
              <a:t>Вавожский</a:t>
            </a:r>
            <a:r>
              <a:rPr lang="ru-RU" dirty="0" smtClean="0"/>
              <a:t> район» уменьшилась со 101 человека в 2019 году до 72 человек в мае 2020 года. К декабрю 2020 года численность сотрудников администрации будет 66 человек (централизация бухгалтерии). 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</a:pPr>
            <a:endParaRPr lang="ru-RU" dirty="0"/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 smtClean="0"/>
              <a:t>Планируемый эффект от реализуемых мер в 2021 году составит – 3 млн. руб. 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</a:pPr>
            <a:endParaRPr lang="ru-RU" dirty="0"/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 smtClean="0"/>
              <a:t>Фактическая экономия в 2020 году от реализации программы «Административная реформа» составит – 0,5 млн. </a:t>
            </a:r>
            <a:endParaRPr lang="ru-RU" dirty="0"/>
          </a:p>
          <a:p>
            <a:pPr>
              <a:lnSpc>
                <a:spcPct val="150000"/>
              </a:lnSpc>
            </a:pPr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5" name="Picture 2" descr="C:\Users\user\Downloads\IMG_307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01270" cy="1279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502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00636" y="1243296"/>
            <a:ext cx="11667564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prstClr val="white"/>
                </a:solidFill>
              </a:rPr>
              <a:t>Доходы от продажи и использования муниципального имущества </a:t>
            </a:r>
            <a:r>
              <a:rPr lang="ru-RU" sz="2200" b="1" dirty="0">
                <a:solidFill>
                  <a:srgbClr val="FF0000"/>
                </a:solidFill>
              </a:rPr>
              <a:t>– </a:t>
            </a:r>
            <a:r>
              <a:rPr lang="ru-RU" sz="2200" b="1" dirty="0" smtClean="0">
                <a:solidFill>
                  <a:srgbClr val="FF0000"/>
                </a:solidFill>
              </a:rPr>
              <a:t>5,9 </a:t>
            </a:r>
            <a:r>
              <a:rPr lang="ru-RU" sz="2200" b="1" dirty="0">
                <a:solidFill>
                  <a:srgbClr val="FF0000"/>
                </a:solidFill>
              </a:rPr>
              <a:t>млн. руб., </a:t>
            </a:r>
            <a:r>
              <a:rPr lang="ru-RU" sz="2200" b="1" dirty="0">
                <a:solidFill>
                  <a:prstClr val="white"/>
                </a:solidFill>
              </a:rPr>
              <a:t>в том числе: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dirty="0">
                <a:solidFill>
                  <a:prstClr val="white"/>
                </a:solidFill>
              </a:rPr>
              <a:t>Продажа имущества и земельных участков – </a:t>
            </a:r>
            <a:r>
              <a:rPr lang="ru-RU" sz="2000" b="1" dirty="0">
                <a:solidFill>
                  <a:srgbClr val="FF0000"/>
                </a:solidFill>
              </a:rPr>
              <a:t>1,6 млн</a:t>
            </a:r>
            <a:r>
              <a:rPr lang="ru-RU" sz="2000" dirty="0">
                <a:solidFill>
                  <a:srgbClr val="FF0000"/>
                </a:solidFill>
              </a:rPr>
              <a:t>.</a:t>
            </a:r>
          </a:p>
          <a:p>
            <a:pPr marL="1080000" indent="-457200"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prstClr val="white"/>
                </a:solidFill>
              </a:rPr>
              <a:t>имущество </a:t>
            </a:r>
            <a:r>
              <a:rPr lang="ru-RU" sz="2000" dirty="0"/>
              <a:t>– </a:t>
            </a:r>
            <a:r>
              <a:rPr lang="ru-RU" sz="2000" b="1" dirty="0"/>
              <a:t>0,42 млн.</a:t>
            </a:r>
          </a:p>
          <a:p>
            <a:pPr marL="1080000" indent="-457200">
              <a:buFont typeface="Wingdings" panose="05000000000000000000" pitchFamily="2" charset="2"/>
              <a:buChar char="§"/>
            </a:pPr>
            <a:r>
              <a:rPr lang="ru-RU" sz="2000" dirty="0"/>
              <a:t>земельные участки – </a:t>
            </a:r>
            <a:r>
              <a:rPr lang="ru-RU" sz="2000" b="1" dirty="0"/>
              <a:t>1,18 млн.</a:t>
            </a:r>
            <a:r>
              <a:rPr lang="ru-RU" sz="2000" b="1" dirty="0">
                <a:solidFill>
                  <a:srgbClr val="FF0000"/>
                </a:solidFill>
              </a:rPr>
              <a:t>  </a:t>
            </a:r>
          </a:p>
          <a:p>
            <a:pPr marL="622800"/>
            <a:r>
              <a:rPr lang="ru-RU" sz="2000" b="1" dirty="0">
                <a:solidFill>
                  <a:prstClr val="white"/>
                </a:solidFill>
              </a:rPr>
              <a:t>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dirty="0">
                <a:solidFill>
                  <a:prstClr val="white"/>
                </a:solidFill>
              </a:rPr>
              <a:t>Сдача имущества в аренду </a:t>
            </a:r>
            <a:r>
              <a:rPr lang="ru-RU" sz="2000" b="1" dirty="0">
                <a:solidFill>
                  <a:prstClr val="white"/>
                </a:solidFill>
              </a:rPr>
              <a:t>– </a:t>
            </a:r>
            <a:r>
              <a:rPr lang="ru-RU" sz="2000" b="1" dirty="0" smtClean="0">
                <a:solidFill>
                  <a:srgbClr val="FF0000"/>
                </a:solidFill>
              </a:rPr>
              <a:t>4,3 </a:t>
            </a:r>
            <a:r>
              <a:rPr lang="ru-RU" sz="2000" b="1" dirty="0">
                <a:solidFill>
                  <a:srgbClr val="FF0000"/>
                </a:solidFill>
              </a:rPr>
              <a:t>млн.  </a:t>
            </a:r>
          </a:p>
          <a:p>
            <a:pPr marL="1080000" indent="-457200"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prstClr val="white"/>
                </a:solidFill>
              </a:rPr>
              <a:t>имущество – </a:t>
            </a:r>
            <a:r>
              <a:rPr lang="ru-RU" sz="2000" b="1" dirty="0"/>
              <a:t>0,83</a:t>
            </a:r>
            <a:r>
              <a:rPr lang="ru-RU" sz="2000" dirty="0"/>
              <a:t> </a:t>
            </a:r>
            <a:r>
              <a:rPr lang="ru-RU" sz="2000" b="1" dirty="0"/>
              <a:t>млн.</a:t>
            </a:r>
          </a:p>
          <a:p>
            <a:pPr marL="1080000" indent="-457200">
              <a:buFont typeface="Wingdings" panose="05000000000000000000" pitchFamily="2" charset="2"/>
              <a:buChar char="§"/>
            </a:pPr>
            <a:r>
              <a:rPr lang="ru-RU" sz="2000" dirty="0"/>
              <a:t>земельные участки – </a:t>
            </a:r>
            <a:r>
              <a:rPr lang="ru-RU" sz="2000" b="1" dirty="0"/>
              <a:t>3,54 млн.</a:t>
            </a:r>
            <a:r>
              <a:rPr lang="ru-RU" sz="2000" b="1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436913" y="162512"/>
            <a:ext cx="100692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prstClr val="white"/>
                </a:solidFill>
              </a:rPr>
              <a:t>Итоги работы отдела по управлению муниципальным имуществом за 2019 год.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0636" y="4267198"/>
            <a:ext cx="11300724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>
              <a:solidFill>
                <a:prstClr val="white"/>
              </a:solidFill>
            </a:endParaRPr>
          </a:p>
          <a:p>
            <a:pPr algn="just"/>
            <a:r>
              <a:rPr lang="ru-RU" sz="2000" dirty="0">
                <a:solidFill>
                  <a:prstClr val="white"/>
                </a:solidFill>
              </a:rPr>
              <a:t>          </a:t>
            </a:r>
            <a:r>
              <a:rPr lang="ru-RU" sz="20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Проведены комплексные кадастровые работы в 4-х кадастровых кварталах на сумму </a:t>
            </a:r>
            <a:r>
              <a:rPr lang="ru-RU" sz="2400" b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824 330 </a:t>
            </a:r>
            <a:r>
              <a:rPr lang="ru-RU" sz="2000" b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рублей </a:t>
            </a:r>
            <a:r>
              <a:rPr lang="ru-RU" sz="20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(финансирование из бюджета РФ; </a:t>
            </a:r>
            <a:r>
              <a:rPr lang="ru-RU" sz="2000" dirty="0" err="1">
                <a:solidFill>
                  <a:schemeClr val="accent6">
                    <a:lumMod val="40000"/>
                    <a:lumOff val="60000"/>
                  </a:schemeClr>
                </a:solidFill>
              </a:rPr>
              <a:t>софинансирование</a:t>
            </a:r>
            <a:r>
              <a:rPr lang="ru-RU" sz="20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 – бюджет </a:t>
            </a:r>
            <a:r>
              <a:rPr lang="ru-RU" sz="2000" dirty="0" err="1">
                <a:solidFill>
                  <a:schemeClr val="accent6">
                    <a:lumMod val="40000"/>
                    <a:lumOff val="60000"/>
                  </a:schemeClr>
                </a:solidFill>
              </a:rPr>
              <a:t>Вавожского</a:t>
            </a:r>
            <a:r>
              <a:rPr lang="ru-RU" sz="20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 района).</a:t>
            </a:r>
          </a:p>
          <a:p>
            <a:pPr algn="just"/>
            <a:endParaRPr lang="ru-RU" sz="2000" dirty="0">
              <a:solidFill>
                <a:prstClr val="white"/>
              </a:solidFill>
            </a:endParaRPr>
          </a:p>
          <a:p>
            <a:pPr algn="just"/>
            <a:r>
              <a:rPr lang="ru-RU" sz="2000" dirty="0">
                <a:solidFill>
                  <a:prstClr val="white"/>
                </a:solidFill>
              </a:rPr>
              <a:t>           </a:t>
            </a:r>
            <a:r>
              <a:rPr lang="ru-RU" sz="20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Внесено сведений в ЕГРН - </a:t>
            </a:r>
            <a:r>
              <a:rPr lang="ru-RU" sz="2000" b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724 </a:t>
            </a:r>
            <a:r>
              <a:rPr lang="ru-RU" sz="20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(в том числе: земельные участки - 461, ОКС – 263) из 1229 по УР, что составляет </a:t>
            </a:r>
            <a:r>
              <a:rPr lang="ru-RU" sz="2000" b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60%</a:t>
            </a:r>
            <a:r>
              <a:rPr lang="ru-RU" sz="20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 всего объема работ по УР.</a:t>
            </a:r>
            <a:endParaRPr lang="ru-RU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6" name="Picture 2" descr="C:\Users\user\Downloads\IMG_307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01270" cy="1279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9604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36913" y="162512"/>
            <a:ext cx="100692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prstClr val="white"/>
                </a:solidFill>
              </a:rPr>
              <a:t>Задачи отдела по управлению муниципальным имуществом на 2020 год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14895" y="1817320"/>
            <a:ext cx="1079130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ru-RU" sz="2000" dirty="0" smtClean="0"/>
              <a:t>Повышение </a:t>
            </a:r>
            <a:r>
              <a:rPr lang="ru-RU" sz="2000" dirty="0"/>
              <a:t>доходов от аренды </a:t>
            </a:r>
            <a:r>
              <a:rPr lang="ru-RU" sz="2000" dirty="0" smtClean="0"/>
              <a:t>земель </a:t>
            </a:r>
            <a:r>
              <a:rPr lang="ru-RU" sz="2000" dirty="0"/>
              <a:t>сельскохозяйственного назначения в связи с увеличением кадастровой стоимости; </a:t>
            </a:r>
            <a:endParaRPr lang="ru-RU" sz="2000" dirty="0" smtClean="0"/>
          </a:p>
          <a:p>
            <a:pPr marL="285750" indent="-285750">
              <a:buFont typeface="Wingdings" pitchFamily="2" charset="2"/>
              <a:buChar char="q"/>
            </a:pPr>
            <a:endParaRPr lang="ru-RU" sz="2000" dirty="0"/>
          </a:p>
          <a:p>
            <a:pPr marL="285750" indent="-285750">
              <a:buFont typeface="Wingdings" pitchFamily="2" charset="2"/>
              <a:buChar char="q"/>
            </a:pPr>
            <a:r>
              <a:rPr lang="ru-RU" sz="2000" dirty="0"/>
              <a:t>Повышение доходов от продажи земельных участков на аукционе</a:t>
            </a:r>
            <a:r>
              <a:rPr lang="ru-RU" sz="2000" dirty="0" smtClean="0"/>
              <a:t>;</a:t>
            </a:r>
          </a:p>
          <a:p>
            <a:pPr marL="285750" indent="-285750">
              <a:buFont typeface="Wingdings" pitchFamily="2" charset="2"/>
              <a:buChar char="q"/>
            </a:pPr>
            <a:endParaRPr lang="ru-RU" sz="2000" dirty="0" smtClean="0"/>
          </a:p>
          <a:p>
            <a:pPr marL="285750" indent="-285750">
              <a:buFont typeface="Wingdings" pitchFamily="2" charset="2"/>
              <a:buChar char="q"/>
            </a:pPr>
            <a:r>
              <a:rPr lang="ru-RU" sz="2000" dirty="0" smtClean="0"/>
              <a:t>Продажа </a:t>
            </a:r>
            <a:r>
              <a:rPr lang="ru-RU" sz="2000" dirty="0"/>
              <a:t>муниципального </a:t>
            </a:r>
            <a:r>
              <a:rPr lang="ru-RU" sz="2000" dirty="0" smtClean="0"/>
              <a:t>имущества согласно </a:t>
            </a:r>
            <a:r>
              <a:rPr lang="ru-RU" sz="2000" dirty="0" smtClean="0"/>
              <a:t>плану </a:t>
            </a:r>
            <a:r>
              <a:rPr lang="ru-RU" sz="2000" dirty="0"/>
              <a:t>приватизации на 2020 год</a:t>
            </a:r>
            <a:r>
              <a:rPr lang="ru-RU" sz="2000" dirty="0" smtClean="0"/>
              <a:t>;</a:t>
            </a:r>
          </a:p>
          <a:p>
            <a:pPr marL="285750" indent="-285750">
              <a:buFont typeface="Wingdings" pitchFamily="2" charset="2"/>
              <a:buChar char="q"/>
            </a:pPr>
            <a:endParaRPr lang="ru-RU" sz="2000" dirty="0"/>
          </a:p>
          <a:p>
            <a:pPr marL="285750" indent="-285750">
              <a:buFont typeface="Wingdings" pitchFamily="2" charset="2"/>
              <a:buChar char="q"/>
            </a:pPr>
            <a:r>
              <a:rPr lang="ru-RU" sz="2000" dirty="0"/>
              <a:t>Взыскание задолженности по арендной плате за прошлые периоды</a:t>
            </a:r>
            <a:r>
              <a:rPr lang="ru-RU" sz="2000" dirty="0" smtClean="0"/>
              <a:t>;</a:t>
            </a:r>
          </a:p>
          <a:p>
            <a:pPr marL="285750" indent="-285750">
              <a:buFont typeface="Wingdings" pitchFamily="2" charset="2"/>
              <a:buChar char="q"/>
            </a:pPr>
            <a:endParaRPr lang="ru-RU" sz="2000" dirty="0"/>
          </a:p>
          <a:p>
            <a:pPr marL="285750" indent="-285750">
              <a:buFont typeface="Wingdings" pitchFamily="2" charset="2"/>
              <a:buChar char="q"/>
            </a:pPr>
            <a:r>
              <a:rPr lang="ru-RU" sz="2000" dirty="0"/>
              <a:t>Проведение комплексных кадастровых работ в двух кадастровых кварталах с. </a:t>
            </a:r>
            <a:r>
              <a:rPr lang="ru-RU" sz="2000" dirty="0" smtClean="0"/>
              <a:t>Вавож</a:t>
            </a:r>
            <a:r>
              <a:rPr lang="ru-RU" sz="2000" dirty="0"/>
              <a:t>;</a:t>
            </a:r>
            <a:endParaRPr lang="ru-RU" sz="2000" dirty="0" smtClean="0"/>
          </a:p>
          <a:p>
            <a:pPr marL="285750" indent="-285750">
              <a:buFont typeface="Wingdings" pitchFamily="2" charset="2"/>
              <a:buChar char="q"/>
            </a:pPr>
            <a:endParaRPr lang="ru-RU" sz="2000" dirty="0"/>
          </a:p>
          <a:p>
            <a:pPr marL="285750" indent="-285750">
              <a:buFont typeface="Wingdings" pitchFamily="2" charset="2"/>
              <a:buChar char="q"/>
            </a:pPr>
            <a:r>
              <a:rPr lang="ru-RU" sz="2000" dirty="0" smtClean="0"/>
              <a:t>Инвентаризации </a:t>
            </a:r>
            <a:r>
              <a:rPr lang="ru-RU" sz="2000" dirty="0" smtClean="0"/>
              <a:t>имущества в поселениях. </a:t>
            </a:r>
            <a:endParaRPr lang="ru-RU" sz="2000" dirty="0"/>
          </a:p>
        </p:txBody>
      </p:sp>
      <p:pic>
        <p:nvPicPr>
          <p:cNvPr id="7" name="Picture 2" descr="C:\Users\user\Downloads\IMG_307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01270" cy="1279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6809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01271" y="20224"/>
            <a:ext cx="1079478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>
                <a:solidFill>
                  <a:prstClr val="white"/>
                </a:solidFill>
              </a:rPr>
              <a:t>Инициативное бюджетирование в 2019 году </a:t>
            </a:r>
          </a:p>
          <a:p>
            <a:pPr algn="ctr"/>
            <a:r>
              <a:rPr lang="ru-RU" sz="2600" b="1" dirty="0">
                <a:solidFill>
                  <a:prstClr val="white"/>
                </a:solidFill>
              </a:rPr>
              <a:t>Благоустройство центра с. Вавож</a:t>
            </a:r>
          </a:p>
        </p:txBody>
      </p:sp>
      <p:pic>
        <p:nvPicPr>
          <p:cNvPr id="7" name="Picture 2" descr="C:\Users\user1\Desktop\работа\Инициативное бюджетирование\2019 отчёт\Вавож\Отчет ежеквартальный до 12 числа  на 01.01.2020\Отчет ежеквартальный до 12 числа  на 01.01.2020\Сквер ИБ\Сквер до\SAM_1966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0636" y="1958648"/>
            <a:ext cx="4004021" cy="405026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2" descr="C:\Users\user1\Desktop\работа\Инициативное бюджетирование\2019 отчёт\Вавож\Отчет ежеквартальный до 12 числа  на 01.01.2020\Отчет ежеквартальный до 12 числа  на 01.01.2020\Сквер ИБ\Сквер ведутся работы\DSCN1107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0429" y="1148505"/>
            <a:ext cx="4376057" cy="237846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user1\Desktop\работа\Инициативное бюджетирование\2019 отчёт\Вавож\Отчет ежеквартальный до 12 числа  на 01.01.2020\Отчет ежеквартальный до 12 числа  на 01.01.2020\Сквер ИБ\Сквер ведутся работы\CkWHY6EHUXw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6707" y="3243942"/>
            <a:ext cx="5651950" cy="33528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" name="Picture 2" descr="C:\Users\user\Downloads\IMG_3073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01270" cy="1279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206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7715" y="1523997"/>
            <a:ext cx="4865913" cy="291737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201271" y="139967"/>
            <a:ext cx="1079478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>
                <a:solidFill>
                  <a:prstClr val="white"/>
                </a:solidFill>
              </a:rPr>
              <a:t>Инициативное бюджетирование в 2019 году </a:t>
            </a:r>
          </a:p>
          <a:p>
            <a:pPr algn="ctr"/>
            <a:r>
              <a:rPr lang="ru-RU" sz="2600" b="1" dirty="0">
                <a:solidFill>
                  <a:prstClr val="white"/>
                </a:solidFill>
              </a:rPr>
              <a:t>Благоустройство кладбища с. </a:t>
            </a:r>
            <a:r>
              <a:rPr lang="ru-RU" sz="2600" b="1" dirty="0" err="1">
                <a:solidFill>
                  <a:prstClr val="white"/>
                </a:solidFill>
              </a:rPr>
              <a:t>Волипельга</a:t>
            </a:r>
            <a:endParaRPr lang="ru-RU" sz="2600" b="1" dirty="0">
              <a:solidFill>
                <a:prstClr val="white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63585" y="3984170"/>
            <a:ext cx="5808790" cy="26452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917"/>
          <a:stretch/>
        </p:blipFill>
        <p:spPr bwMode="auto">
          <a:xfrm>
            <a:off x="6272801" y="1279132"/>
            <a:ext cx="4983028" cy="33011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" name="Picture 2" descr="C:\Users\user\Downloads\IMG_3073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01270" cy="1279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5075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201271" y="139967"/>
            <a:ext cx="1079478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>
                <a:solidFill>
                  <a:prstClr val="white"/>
                </a:solidFill>
              </a:rPr>
              <a:t>Инициативное бюджетирование в 2019 году </a:t>
            </a:r>
          </a:p>
          <a:p>
            <a:pPr algn="ctr"/>
            <a:r>
              <a:rPr lang="ru-RU" sz="2600" b="1" dirty="0">
                <a:solidFill>
                  <a:prstClr val="white"/>
                </a:solidFill>
              </a:rPr>
              <a:t>Благоустройство центрального парка с. </a:t>
            </a:r>
            <a:r>
              <a:rPr lang="ru-RU" sz="2600" b="1" dirty="0" err="1">
                <a:solidFill>
                  <a:prstClr val="white"/>
                </a:solidFill>
              </a:rPr>
              <a:t>Нюрдор-Котья</a:t>
            </a:r>
            <a:endParaRPr lang="ru-RU" sz="2600" b="1" dirty="0">
              <a:solidFill>
                <a:prstClr val="white"/>
              </a:solidFill>
            </a:endParaRPr>
          </a:p>
        </p:txBody>
      </p:sp>
      <p:pic>
        <p:nvPicPr>
          <p:cNvPr id="8" name="Picture 2" descr="C:\Users\user1\Desktop\работа\Инициативное бюджетирование\2019 отчёт\Н-Котья\27-01-2020_08-06-01\IMG_2509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997"/>
          <a:stretch/>
        </p:blipFill>
        <p:spPr bwMode="auto">
          <a:xfrm>
            <a:off x="4474034" y="3603171"/>
            <a:ext cx="5061852" cy="313508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2" descr="C:\Users\user1\Desktop\работа\Инициативное бюджетирование\2019 отчёт\Н-Котья\27-01-2020_08-06-01\IMG_251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3423" y="2049614"/>
            <a:ext cx="4321627" cy="391575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user1\Desktop\работа\Инициативное бюджетирование\2019 отчёт\Н-Котья\27-01-2020_08-06-01\IMG_2515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81059" y="1279132"/>
            <a:ext cx="4746170" cy="260706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2" descr="C:\Users\user\Downloads\IMG_3073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01270" cy="1279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5075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34194" y="209006"/>
            <a:ext cx="8804366" cy="430560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    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9" y="1600203"/>
            <a:ext cx="10955483" cy="4525963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  <a:buFont typeface="Wingdings" pitchFamily="2" charset="2"/>
              <a:buChar char="q"/>
              <a:tabLst>
                <a:tab pos="2057400" algn="l"/>
              </a:tabLst>
            </a:pPr>
            <a:r>
              <a:rPr lang="ru-RU" dirty="0" smtClean="0"/>
              <a:t>-</a:t>
            </a:r>
            <a:r>
              <a:rPr lang="ru-RU" sz="28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Проект </a:t>
            </a:r>
            <a:r>
              <a:rPr lang="ru-RU" sz="2800" dirty="0" err="1">
                <a:solidFill>
                  <a:schemeClr val="accent5">
                    <a:lumMod val="20000"/>
                    <a:lumOff val="80000"/>
                  </a:schemeClr>
                </a:solidFill>
              </a:rPr>
              <a:t>Лазертаг</a:t>
            </a:r>
            <a:r>
              <a:rPr lang="ru-RU" sz="28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-клуб «Юный разведчик» - 158, 15 </a:t>
            </a:r>
            <a:r>
              <a:rPr lang="ru-RU" sz="2800" dirty="0" err="1">
                <a:solidFill>
                  <a:schemeClr val="accent5">
                    <a:lumMod val="20000"/>
                    <a:lumOff val="80000"/>
                  </a:schemeClr>
                </a:solidFill>
              </a:rPr>
              <a:t>тыс.руб</a:t>
            </a:r>
            <a:r>
              <a:rPr lang="ru-RU" sz="28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.;</a:t>
            </a:r>
          </a:p>
          <a:p>
            <a:pPr>
              <a:buClr>
                <a:schemeClr val="tx1"/>
              </a:buClr>
              <a:buFont typeface="Wingdings" pitchFamily="2" charset="2"/>
              <a:buChar char="q"/>
              <a:tabLst>
                <a:tab pos="2057400" algn="l"/>
              </a:tabLst>
            </a:pPr>
            <a:endParaRPr lang="ru-RU" sz="28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  <a:p>
            <a:pPr>
              <a:buClr>
                <a:schemeClr val="tx1"/>
              </a:buClr>
              <a:buFont typeface="Wingdings" pitchFamily="2" charset="2"/>
              <a:buChar char="q"/>
              <a:tabLst>
                <a:tab pos="2057400" algn="l"/>
              </a:tabLst>
            </a:pPr>
            <a:r>
              <a:rPr lang="ru-RU" sz="28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-</a:t>
            </a:r>
            <a:r>
              <a:rPr lang="ru-RU" sz="2800" dirty="0" err="1">
                <a:solidFill>
                  <a:schemeClr val="accent5">
                    <a:lumMod val="20000"/>
                    <a:lumOff val="80000"/>
                  </a:schemeClr>
                </a:solidFill>
              </a:rPr>
              <a:t>Грантовый</a:t>
            </a:r>
            <a:r>
              <a:rPr lang="ru-RU" sz="28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 конкурс «Православная инициатива на удмуртской земле» - 300,0 тыс. руб</a:t>
            </a:r>
            <a:r>
              <a:rPr lang="ru-RU" sz="28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.;</a:t>
            </a:r>
          </a:p>
          <a:p>
            <a:pPr>
              <a:buClr>
                <a:schemeClr val="tx1"/>
              </a:buClr>
              <a:buFont typeface="Wingdings" pitchFamily="2" charset="2"/>
              <a:buChar char="q"/>
              <a:tabLst>
                <a:tab pos="2057400" algn="l"/>
              </a:tabLst>
            </a:pPr>
            <a:endParaRPr lang="ru-RU" sz="28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  <a:p>
            <a:pPr>
              <a:buClr>
                <a:schemeClr val="tx1"/>
              </a:buClr>
              <a:buFont typeface="Wingdings" pitchFamily="2" charset="2"/>
              <a:buChar char="q"/>
              <a:tabLst>
                <a:tab pos="2057400" algn="l"/>
              </a:tabLst>
            </a:pPr>
            <a:r>
              <a:rPr lang="ru-RU" sz="28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- </a:t>
            </a:r>
            <a:r>
              <a:rPr lang="ru-RU" sz="28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Проект «Лаборатория проектировщиков» - 343,484 тыс. </a:t>
            </a:r>
            <a:r>
              <a:rPr lang="ru-RU" sz="2800" dirty="0" err="1">
                <a:solidFill>
                  <a:schemeClr val="accent5">
                    <a:lumMod val="20000"/>
                    <a:lumOff val="80000"/>
                  </a:schemeClr>
                </a:solidFill>
              </a:rPr>
              <a:t>руб</a:t>
            </a:r>
            <a:r>
              <a:rPr lang="ru-RU" sz="28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;</a:t>
            </a:r>
          </a:p>
          <a:p>
            <a:pPr>
              <a:buClr>
                <a:schemeClr val="tx1"/>
              </a:buClr>
              <a:buFont typeface="Wingdings" pitchFamily="2" charset="2"/>
              <a:buChar char="q"/>
              <a:tabLst>
                <a:tab pos="2057400" algn="l"/>
              </a:tabLst>
            </a:pPr>
            <a:endParaRPr lang="ru-RU" sz="28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  <a:p>
            <a:pPr>
              <a:buClr>
                <a:schemeClr val="tx1"/>
              </a:buClr>
              <a:buFont typeface="Wingdings" pitchFamily="2" charset="2"/>
              <a:buChar char="q"/>
              <a:tabLst>
                <a:tab pos="2057400" algn="l"/>
              </a:tabLst>
            </a:pPr>
            <a:r>
              <a:rPr lang="ru-RU" sz="28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- Конкурс проектов «Православная Удмуртия» - </a:t>
            </a:r>
            <a:r>
              <a:rPr lang="ru-RU" sz="28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87,06 </a:t>
            </a:r>
            <a:r>
              <a:rPr lang="ru-RU" sz="28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тыс. руб.</a:t>
            </a:r>
          </a:p>
          <a:p>
            <a:endParaRPr lang="ru-RU" dirty="0"/>
          </a:p>
        </p:txBody>
      </p:sp>
      <p:pic>
        <p:nvPicPr>
          <p:cNvPr id="4" name="Picture 2" descr="C:\Users\user\Downloads\IMG_307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01270" cy="1279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18145" y="116346"/>
            <a:ext cx="104469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prstClr val="white"/>
                </a:solidFill>
              </a:rPr>
              <a:t>Участие в проектной деятельности в </a:t>
            </a:r>
            <a:r>
              <a:rPr lang="ru-RU" sz="2800" b="1" dirty="0" smtClean="0">
                <a:solidFill>
                  <a:prstClr val="white"/>
                </a:solidFill>
              </a:rPr>
              <a:t>2019 </a:t>
            </a:r>
            <a:r>
              <a:rPr lang="ru-RU" sz="2800" b="1" dirty="0">
                <a:solidFill>
                  <a:prstClr val="white"/>
                </a:solidFill>
              </a:rPr>
              <a:t>году </a:t>
            </a:r>
          </a:p>
        </p:txBody>
      </p:sp>
    </p:spTree>
    <p:extLst>
      <p:ext uri="{BB962C8B-B14F-4D97-AF65-F5344CB8AC3E}">
        <p14:creationId xmlns:p14="http://schemas.microsoft.com/office/powerpoint/2010/main" val="3055755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41516" y="377956"/>
            <a:ext cx="100692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prstClr val="white"/>
                </a:solidFill>
              </a:rPr>
              <a:t>Участие в проектной деятельности в 2020 году </a:t>
            </a:r>
          </a:p>
        </p:txBody>
      </p:sp>
      <p:pic>
        <p:nvPicPr>
          <p:cNvPr id="6" name="Picture 2" descr="C:\Users\user\Downloads\IMG_307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01270" cy="1279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00636" y="1538905"/>
            <a:ext cx="11027257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инициативного бюджетирования «Наша инициатива»:</a:t>
            </a:r>
          </a:p>
          <a:p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-МО «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Вавожское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»- 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-МО «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Нюрдор-Котьинское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»- 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902 тыс.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руб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-МО «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Водзимоньинское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»- 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740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Молодежное инициативное бюджетирование «Атмосфера»:</a:t>
            </a:r>
          </a:p>
          <a:p>
            <a:pPr marL="285750" indent="-285750">
              <a:buFontTx/>
              <a:buChar char="-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Предполагается 3 проекта на общую сумму 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900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buFontTx/>
              <a:buChar char="-"/>
            </a:pP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Конкурсы социальных проектов регионального и федерального уровней: 1200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20618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36913" y="162512"/>
            <a:ext cx="100692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prstClr val="white"/>
                </a:solidFill>
              </a:rPr>
              <a:t>Образование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341914" y="565181"/>
            <a:ext cx="6640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Приобретение детского сада в д. Новая Бия</a:t>
            </a:r>
          </a:p>
        </p:txBody>
      </p:sp>
      <p:pic>
        <p:nvPicPr>
          <p:cNvPr id="6" name="Picture 2" descr="C:\Users\user\Downloads\IMG_307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01270" cy="1279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17732" y="1026845"/>
            <a:ext cx="5362496" cy="366612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3223" y="3742677"/>
            <a:ext cx="4377769" cy="291737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42328" y="3696533"/>
            <a:ext cx="4377769" cy="291737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5425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6099" y="368775"/>
            <a:ext cx="9542687" cy="72043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/>
              <a:t>Капитальный ремонт социальных объектов 2019 год</a:t>
            </a:r>
          </a:p>
        </p:txBody>
      </p:sp>
      <p:pic>
        <p:nvPicPr>
          <p:cNvPr id="1026" name="Picture 2" descr="C:\Users\User\Desktop\изображение_viber_2020-04-15_12-40-3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3209" y="1469572"/>
            <a:ext cx="5599632" cy="50169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47226" y="1552987"/>
            <a:ext cx="27915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/>
              <a:t>Брызгаловская</a:t>
            </a:r>
            <a:r>
              <a:rPr lang="ru-RU" dirty="0"/>
              <a:t> </a:t>
            </a:r>
            <a:r>
              <a:rPr lang="ru-RU" b="1" dirty="0"/>
              <a:t>СОШ</a:t>
            </a:r>
          </a:p>
        </p:txBody>
      </p:sp>
      <p:pic>
        <p:nvPicPr>
          <p:cNvPr id="8" name="Picture 3" descr="C:\Users\User\Desktop\изображение_viber_2020-04-15_12-40-33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5099" y="1469571"/>
            <a:ext cx="5752215" cy="5029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311235" y="1568614"/>
            <a:ext cx="34756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err="1"/>
              <a:t>Нюрдор-Котьинская</a:t>
            </a:r>
            <a:r>
              <a:rPr lang="ru-RU" sz="2000" b="1" dirty="0"/>
              <a:t> СОШ</a:t>
            </a:r>
          </a:p>
        </p:txBody>
      </p:sp>
      <p:pic>
        <p:nvPicPr>
          <p:cNvPr id="10" name="Picture 2" descr="C:\Users\user\Downloads\IMG_3073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01270" cy="1279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3507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</p:nvPr>
        </p:nvGraphicFramePr>
        <p:xfrm>
          <a:off x="1216025" y="1261069"/>
          <a:ext cx="2178050" cy="144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057524" y="1593504"/>
            <a:ext cx="3467100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 defTabSz="457200"/>
            <a:r>
              <a:rPr lang="ru-RU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ОХВАТ ДЕТЕЙ В ВОЗРАСТЕ </a:t>
            </a:r>
          </a:p>
          <a:p>
            <a:pPr algn="ctr" defTabSz="457200"/>
            <a:r>
              <a:rPr lang="ru-RU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5 ДО 18 ЛЕТ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2565400" y="1491901"/>
            <a:ext cx="260350" cy="203200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825750" y="1491901"/>
            <a:ext cx="914400" cy="0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825750" y="1131839"/>
            <a:ext cx="1149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ru-RU" sz="2400" b="1" dirty="0"/>
              <a:t>90,6 %</a:t>
            </a:r>
          </a:p>
        </p:txBody>
      </p:sp>
      <p:graphicFrame>
        <p:nvGraphicFramePr>
          <p:cNvPr id="17" name="Диаграмма 16"/>
          <p:cNvGraphicFramePr/>
          <p:nvPr/>
        </p:nvGraphicFramePr>
        <p:xfrm>
          <a:off x="1407318" y="2617460"/>
          <a:ext cx="1841500" cy="1562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21" name="Прямая соединительная линия 20"/>
          <p:cNvCxnSpPr/>
          <p:nvPr/>
        </p:nvCxnSpPr>
        <p:spPr>
          <a:xfrm flipV="1">
            <a:off x="2174875" y="2747136"/>
            <a:ext cx="781050" cy="330200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2947986" y="2739526"/>
            <a:ext cx="960438" cy="0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2955925" y="2337809"/>
            <a:ext cx="1149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ru-RU" sz="2400" b="1" dirty="0"/>
              <a:t>15 %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070224" y="2815726"/>
            <a:ext cx="3467100" cy="523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 defTabSz="457200"/>
            <a:r>
              <a:rPr lang="ru-RU" sz="1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ОХВАТ ПЕРСОНИФИЦИРОВАННЫМИ ПРОГРАММАМИ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6675437" y="1320971"/>
            <a:ext cx="47985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Реализация проекта "Доступное дополнительное образование"​</a:t>
            </a:r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>
            <a:off x="6700837" y="1155700"/>
            <a:ext cx="0" cy="505460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7395029" y="2549254"/>
            <a:ext cx="3683000" cy="3693319"/>
          </a:xfrm>
          <a:prstGeom prst="rect">
            <a:avLst/>
          </a:prstGeom>
          <a:solidFill>
            <a:schemeClr val="tx1"/>
          </a:solidFill>
          <a:ln>
            <a:solidFill>
              <a:srgbClr val="002060"/>
            </a:solidFill>
            <a:prstDash val="dash"/>
          </a:ln>
        </p:spPr>
        <p:txBody>
          <a:bodyPr wrap="square" rtlCol="0">
            <a:spAutoFit/>
          </a:bodyPr>
          <a:lstStyle/>
          <a:p>
            <a:pPr marL="285750" indent="-285750" defTabSz="45720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prstClr val="black"/>
                </a:solidFill>
              </a:rPr>
              <a:t>ориентированность на результат, </a:t>
            </a:r>
          </a:p>
          <a:p>
            <a:pPr marL="285750" indent="-285750" defTabSz="45720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prstClr val="black"/>
                </a:solidFill>
              </a:rPr>
              <a:t>привлечение разнообразных поставщиков образовательных услуг,</a:t>
            </a:r>
          </a:p>
          <a:p>
            <a:pPr marL="285750" indent="-285750" defTabSz="45720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prstClr val="black"/>
                </a:solidFill>
              </a:rPr>
              <a:t>развитие конкуренции между ними, поддержка баланса интересов,</a:t>
            </a:r>
          </a:p>
          <a:p>
            <a:pPr marL="285750" indent="-285750" defTabSz="45720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prstClr val="black"/>
                </a:solidFill>
              </a:rPr>
              <a:t>повышение доступности разнообразных программ дополнительного образования.</a:t>
            </a:r>
          </a:p>
          <a:p>
            <a:pPr defTabSz="457200"/>
            <a:endParaRPr lang="ru-RU" dirty="0">
              <a:solidFill>
                <a:prstClr val="black"/>
              </a:solidFill>
            </a:endParaRPr>
          </a:p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028" name="Picture 4" descr="C:\Users\Николай\Desktop\Безымянный — копия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850" y="4085441"/>
            <a:ext cx="4935774" cy="2667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Box 40"/>
          <p:cNvSpPr txBox="1"/>
          <p:nvPr/>
        </p:nvSpPr>
        <p:spPr>
          <a:xfrm>
            <a:off x="2882899" y="3596146"/>
            <a:ext cx="3727451" cy="4616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 defTabSz="457200"/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МЕХАНИЗМ ПЕРСОНИФИЦИРОВАННОГО ФИНАНСИРОВАНИЯ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404710" y="377956"/>
            <a:ext cx="100692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prstClr val="white"/>
                </a:solidFill>
              </a:rPr>
              <a:t>Дополнительное образование детей</a:t>
            </a:r>
          </a:p>
        </p:txBody>
      </p:sp>
      <p:pic>
        <p:nvPicPr>
          <p:cNvPr id="22" name="Picture 2" descr="C:\Users\user\Downloads\IMG_3073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01270" cy="1279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8848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2133600" y="6382384"/>
            <a:ext cx="7924800" cy="1270"/>
          </a:xfrm>
          <a:custGeom>
            <a:avLst/>
            <a:gdLst/>
            <a:ahLst/>
            <a:cxnLst/>
            <a:rect l="l" t="t" r="r" b="b"/>
            <a:pathLst>
              <a:path w="7924800" h="1270">
                <a:moveTo>
                  <a:pt x="0" y="0"/>
                </a:moveTo>
                <a:lnTo>
                  <a:pt x="7924419" y="1015"/>
                </a:lnTo>
              </a:path>
            </a:pathLst>
          </a:custGeom>
          <a:ln w="3175">
            <a:solidFill>
              <a:srgbClr val="297ED4"/>
            </a:solidFill>
          </a:ln>
        </p:spPr>
        <p:txBody>
          <a:bodyPr wrap="square" lIns="0" tIns="0" rIns="0" bIns="0" rtlCol="0"/>
          <a:lstStyle/>
          <a:p>
            <a:pPr defTabSz="457200"/>
            <a:endParaRPr dirty="0">
              <a:solidFill>
                <a:prstClr val="black"/>
              </a:solidFill>
            </a:endParaRPr>
          </a:p>
        </p:txBody>
      </p:sp>
      <p:sp>
        <p:nvSpPr>
          <p:cNvPr id="6" name="object 6"/>
          <p:cNvSpPr/>
          <p:nvPr/>
        </p:nvSpPr>
        <p:spPr>
          <a:xfrm>
            <a:off x="283029" y="967739"/>
            <a:ext cx="5515790" cy="17418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lIns="0" tIns="0" rIns="0" bIns="0" rtlCol="0"/>
          <a:lstStyle/>
          <a:p>
            <a:pPr defTabSz="457200"/>
            <a:endParaRPr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10444733" y="6290259"/>
            <a:ext cx="86360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defTabSz="457200">
              <a:spcBef>
                <a:spcPts val="110"/>
              </a:spcBef>
            </a:pPr>
            <a:r>
              <a:rPr sz="900" spc="-25" dirty="0">
                <a:solidFill>
                  <a:srgbClr val="586A85"/>
                </a:solidFill>
                <a:latin typeface="Arial"/>
                <a:cs typeface="Arial"/>
              </a:rPr>
              <a:t>1</a:t>
            </a:r>
            <a:endParaRPr sz="9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128575" y="1457943"/>
            <a:ext cx="48610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29944" marR="5080" indent="-817244" algn="just" defTabSz="457200">
              <a:spcBef>
                <a:spcPts val="315"/>
              </a:spcBef>
            </a:pPr>
            <a:r>
              <a:rPr lang="ru-RU" b="1" spc="-65" dirty="0">
                <a:latin typeface="Arial"/>
                <a:cs typeface="Arial"/>
              </a:rPr>
              <a:t>Центры </a:t>
            </a:r>
            <a:r>
              <a:rPr lang="ru-RU" b="1" spc="-55" dirty="0">
                <a:latin typeface="Arial"/>
                <a:cs typeface="Arial"/>
              </a:rPr>
              <a:t>образования </a:t>
            </a:r>
            <a:r>
              <a:rPr lang="ru-RU" b="1" spc="-60" dirty="0">
                <a:latin typeface="Arial"/>
                <a:cs typeface="Arial"/>
              </a:rPr>
              <a:t>цифрового и </a:t>
            </a:r>
            <a:r>
              <a:rPr lang="ru-RU" b="1" spc="-55" dirty="0">
                <a:latin typeface="Arial"/>
                <a:cs typeface="Arial"/>
              </a:rPr>
              <a:t>гуманитарного</a:t>
            </a:r>
            <a:r>
              <a:rPr lang="ru-RU" b="1" spc="-20" dirty="0">
                <a:latin typeface="Arial"/>
                <a:cs typeface="Arial"/>
              </a:rPr>
              <a:t> </a:t>
            </a:r>
            <a:r>
              <a:rPr lang="ru-RU" b="1" spc="-60" dirty="0">
                <a:latin typeface="Arial"/>
                <a:cs typeface="Arial"/>
              </a:rPr>
              <a:t>профилей</a:t>
            </a:r>
            <a:endParaRPr lang="ru-RU" dirty="0">
              <a:latin typeface="Arial"/>
              <a:cs typeface="Arial"/>
            </a:endParaRPr>
          </a:p>
          <a:p>
            <a:pPr marL="1854200" algn="just" defTabSz="457200"/>
            <a:r>
              <a:rPr lang="ru-RU" b="1" spc="-55" dirty="0">
                <a:latin typeface="Arial"/>
                <a:cs typeface="Arial"/>
              </a:rPr>
              <a:t>«Точка</a:t>
            </a:r>
            <a:r>
              <a:rPr lang="ru-RU" b="1" spc="-25" dirty="0">
                <a:latin typeface="Arial"/>
                <a:cs typeface="Arial"/>
              </a:rPr>
              <a:t> </a:t>
            </a:r>
            <a:r>
              <a:rPr lang="ru-RU" b="1" spc="-55" dirty="0">
                <a:latin typeface="Arial"/>
                <a:cs typeface="Arial"/>
              </a:rPr>
              <a:t>роста</a:t>
            </a:r>
            <a:r>
              <a:rPr lang="ru-RU" b="1" spc="-55" dirty="0">
                <a:solidFill>
                  <a:srgbClr val="224F77"/>
                </a:solidFill>
                <a:latin typeface="Arial"/>
                <a:cs typeface="Arial"/>
              </a:rPr>
              <a:t>»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816700" y="4119630"/>
            <a:ext cx="511949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ru-RU" b="1" dirty="0"/>
              <a:t>В 2021 году:</a:t>
            </a:r>
          </a:p>
          <a:p>
            <a:pPr defTabSz="457200"/>
            <a:r>
              <a:rPr lang="ru-RU" i="1" dirty="0"/>
              <a:t>- МОУ </a:t>
            </a:r>
            <a:r>
              <a:rPr lang="ru-RU" i="1" dirty="0" err="1"/>
              <a:t>Нюрдор-Котьинская</a:t>
            </a:r>
            <a:r>
              <a:rPr lang="ru-RU" i="1" dirty="0"/>
              <a:t> ООШ;</a:t>
            </a:r>
          </a:p>
          <a:p>
            <a:pPr defTabSz="457200"/>
            <a:r>
              <a:rPr lang="ru-RU" i="1" dirty="0"/>
              <a:t>- МОУ «</a:t>
            </a:r>
            <a:r>
              <a:rPr lang="ru-RU" i="1" dirty="0" err="1"/>
              <a:t>Гурезь-Пудгинская</a:t>
            </a:r>
            <a:r>
              <a:rPr lang="ru-RU" i="1" dirty="0"/>
              <a:t> СОШ </a:t>
            </a:r>
            <a:r>
              <a:rPr lang="ru-RU" i="1" dirty="0" err="1"/>
              <a:t>им.К.Герда</a:t>
            </a:r>
            <a:r>
              <a:rPr lang="ru-RU" i="1" dirty="0"/>
              <a:t>»</a:t>
            </a:r>
          </a:p>
          <a:p>
            <a:pPr defTabSz="457200"/>
            <a:r>
              <a:rPr lang="ru-RU" i="1" dirty="0"/>
              <a:t>- МОУ </a:t>
            </a:r>
            <a:r>
              <a:rPr lang="ru-RU" i="1" dirty="0" err="1"/>
              <a:t>Новобиинская</a:t>
            </a:r>
            <a:r>
              <a:rPr lang="ru-RU" i="1" dirty="0"/>
              <a:t> СОШ</a:t>
            </a:r>
          </a:p>
          <a:p>
            <a:pPr defTabSz="457200"/>
            <a:endParaRPr lang="ru-RU" i="1" dirty="0"/>
          </a:p>
          <a:p>
            <a:pPr defTabSz="457200"/>
            <a:r>
              <a:rPr lang="ru-RU" b="1" dirty="0"/>
              <a:t>В 2022 году:</a:t>
            </a:r>
          </a:p>
          <a:p>
            <a:pPr defTabSz="457200"/>
            <a:r>
              <a:rPr lang="ru-RU" b="1" dirty="0"/>
              <a:t>- </a:t>
            </a:r>
            <a:r>
              <a:rPr lang="ru-RU" dirty="0"/>
              <a:t>МОУ «</a:t>
            </a:r>
            <a:r>
              <a:rPr lang="ru-RU" dirty="0" err="1"/>
              <a:t>Волипельгинская</a:t>
            </a:r>
            <a:r>
              <a:rPr lang="ru-RU" dirty="0"/>
              <a:t>» СОШ;</a:t>
            </a:r>
          </a:p>
          <a:p>
            <a:pPr defTabSz="457200"/>
            <a:r>
              <a:rPr lang="ru-RU" dirty="0"/>
              <a:t>- МОУ </a:t>
            </a:r>
            <a:r>
              <a:rPr lang="ru-RU" dirty="0" err="1"/>
              <a:t>Большеволковская</a:t>
            </a:r>
            <a:r>
              <a:rPr lang="ru-RU" dirty="0"/>
              <a:t> СОШ</a:t>
            </a:r>
          </a:p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29343" y="3123625"/>
            <a:ext cx="51877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ru-RU" sz="2000" b="1" dirty="0"/>
              <a:t>В 2020 году: МБОУ «</a:t>
            </a:r>
            <a:r>
              <a:rPr lang="ru-RU" sz="2000" b="1" dirty="0" err="1"/>
              <a:t>Вавожская</a:t>
            </a:r>
            <a:r>
              <a:rPr lang="ru-RU" sz="2000" b="1" dirty="0"/>
              <a:t> СОШ</a:t>
            </a:r>
          </a:p>
        </p:txBody>
      </p:sp>
      <p:graphicFrame>
        <p:nvGraphicFramePr>
          <p:cNvPr id="46" name="Диаграмма 45"/>
          <p:cNvGraphicFramePr/>
          <p:nvPr/>
        </p:nvGraphicFramePr>
        <p:xfrm>
          <a:off x="6788152" y="2938146"/>
          <a:ext cx="2817621" cy="11835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7" name="TextBox 46"/>
          <p:cNvSpPr txBox="1"/>
          <p:nvPr/>
        </p:nvSpPr>
        <p:spPr>
          <a:xfrm>
            <a:off x="7756969" y="2992735"/>
            <a:ext cx="27741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ru-RU" dirty="0"/>
              <a:t>1 </a:t>
            </a:r>
            <a:r>
              <a:rPr lang="ru-RU" dirty="0" err="1"/>
              <a:t>млн.руб</a:t>
            </a:r>
            <a:r>
              <a:rPr lang="ru-RU" dirty="0"/>
              <a:t> бюджет МО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7522720" y="3454400"/>
            <a:ext cx="31343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ru-RU" dirty="0"/>
              <a:t>3,2 </a:t>
            </a:r>
            <a:r>
              <a:rPr lang="ru-RU" dirty="0" err="1"/>
              <a:t>млн.руб</a:t>
            </a:r>
            <a:r>
              <a:rPr lang="ru-RU" dirty="0"/>
              <a:t> бюджет РФ</a:t>
            </a:r>
          </a:p>
        </p:txBody>
      </p:sp>
      <p:sp>
        <p:nvSpPr>
          <p:cNvPr id="50" name="Двойная стрелка влево/вправо 49"/>
          <p:cNvSpPr/>
          <p:nvPr/>
        </p:nvSpPr>
        <p:spPr>
          <a:xfrm>
            <a:off x="6096000" y="3269734"/>
            <a:ext cx="692150" cy="184666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ru-RU">
              <a:solidFill>
                <a:prstClr val="white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587109" y="4119630"/>
            <a:ext cx="3943984" cy="219130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12700" defTabSz="457200"/>
            <a:r>
              <a:rPr lang="ru-RU" sz="1200" b="1" spc="-30" dirty="0">
                <a:solidFill>
                  <a:prstClr val="black"/>
                </a:solidFill>
                <a:latin typeface="Arial"/>
                <a:cs typeface="Arial"/>
              </a:rPr>
              <a:t>Функциональные</a:t>
            </a:r>
            <a:r>
              <a:rPr lang="ru-RU" sz="1200" b="1" spc="1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200" b="1" spc="-30" dirty="0">
                <a:solidFill>
                  <a:prstClr val="black"/>
                </a:solidFill>
                <a:latin typeface="Arial"/>
                <a:cs typeface="Arial"/>
              </a:rPr>
              <a:t>зоны:</a:t>
            </a:r>
            <a:endParaRPr lang="ru-RU" sz="12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302260" marR="71120" indent="-289560" defTabSz="457200">
              <a:lnSpc>
                <a:spcPts val="1870"/>
              </a:lnSpc>
              <a:spcBef>
                <a:spcPts val="155"/>
              </a:spcBef>
              <a:buFont typeface="Arial"/>
              <a:buChar char="-"/>
              <a:tabLst>
                <a:tab pos="301625" algn="l"/>
                <a:tab pos="302260" algn="l"/>
              </a:tabLst>
            </a:pPr>
            <a:r>
              <a:rPr lang="ru-RU" sz="1200" b="1" spc="-30" dirty="0">
                <a:solidFill>
                  <a:srgbClr val="C00000"/>
                </a:solidFill>
                <a:latin typeface="Arial"/>
                <a:cs typeface="Arial"/>
              </a:rPr>
              <a:t>кабинет </a:t>
            </a:r>
            <a:r>
              <a:rPr lang="ru-RU" sz="1200" b="1" spc="-35" dirty="0">
                <a:solidFill>
                  <a:srgbClr val="C00000"/>
                </a:solidFill>
                <a:latin typeface="Arial"/>
                <a:cs typeface="Arial"/>
              </a:rPr>
              <a:t>формирования </a:t>
            </a:r>
            <a:r>
              <a:rPr lang="ru-RU" sz="1200" b="1" spc="-40" dirty="0">
                <a:solidFill>
                  <a:srgbClr val="C00000"/>
                </a:solidFill>
                <a:latin typeface="Arial"/>
                <a:cs typeface="Arial"/>
              </a:rPr>
              <a:t>цифровых </a:t>
            </a:r>
            <a:r>
              <a:rPr lang="ru-RU" sz="1200" b="1" spc="-30" dirty="0">
                <a:solidFill>
                  <a:srgbClr val="C00000"/>
                </a:solidFill>
                <a:latin typeface="Arial"/>
                <a:cs typeface="Arial"/>
              </a:rPr>
              <a:t>и </a:t>
            </a:r>
            <a:r>
              <a:rPr lang="ru-RU" sz="1200" b="1" spc="-35" dirty="0">
                <a:solidFill>
                  <a:srgbClr val="C00000"/>
                </a:solidFill>
                <a:latin typeface="Arial"/>
                <a:cs typeface="Arial"/>
              </a:rPr>
              <a:t>гуманитарных компетенций</a:t>
            </a:r>
            <a:r>
              <a:rPr lang="ru-RU" sz="1200" spc="-35" dirty="0">
                <a:solidFill>
                  <a:prstClr val="black"/>
                </a:solidFill>
                <a:latin typeface="Arial"/>
                <a:cs typeface="Arial"/>
              </a:rPr>
              <a:t>, </a:t>
            </a:r>
            <a:r>
              <a:rPr lang="ru-RU" sz="1200" spc="-25" dirty="0">
                <a:solidFill>
                  <a:prstClr val="black"/>
                </a:solidFill>
                <a:latin typeface="Arial"/>
                <a:cs typeface="Arial"/>
              </a:rPr>
              <a:t>в </a:t>
            </a:r>
            <a:r>
              <a:rPr lang="ru-RU" sz="1200" spc="-15" dirty="0">
                <a:solidFill>
                  <a:prstClr val="black"/>
                </a:solidFill>
                <a:latin typeface="Arial"/>
                <a:cs typeface="Arial"/>
              </a:rPr>
              <a:t>т. </a:t>
            </a:r>
            <a:r>
              <a:rPr lang="ru-RU" sz="1200" spc="10" dirty="0">
                <a:solidFill>
                  <a:prstClr val="black"/>
                </a:solidFill>
                <a:latin typeface="Arial"/>
                <a:cs typeface="Arial"/>
              </a:rPr>
              <a:t>ч.  </a:t>
            </a:r>
            <a:r>
              <a:rPr lang="ru-RU" sz="1200" spc="-30" dirty="0">
                <a:solidFill>
                  <a:prstClr val="black"/>
                </a:solidFill>
                <a:latin typeface="Arial"/>
                <a:cs typeface="Arial"/>
              </a:rPr>
              <a:t>по </a:t>
            </a:r>
            <a:r>
              <a:rPr lang="ru-RU" sz="1200" spc="-35" dirty="0">
                <a:solidFill>
                  <a:prstClr val="black"/>
                </a:solidFill>
                <a:latin typeface="Arial"/>
                <a:cs typeface="Arial"/>
              </a:rPr>
              <a:t>учебным </a:t>
            </a:r>
            <a:r>
              <a:rPr lang="ru-RU" sz="1200" spc="-30" dirty="0">
                <a:solidFill>
                  <a:prstClr val="black"/>
                </a:solidFill>
                <a:latin typeface="Arial"/>
                <a:cs typeface="Arial"/>
              </a:rPr>
              <a:t>предметам «Технология», «Информатика», </a:t>
            </a:r>
            <a:r>
              <a:rPr lang="ru-RU" sz="1200" spc="-35" dirty="0">
                <a:solidFill>
                  <a:prstClr val="black"/>
                </a:solidFill>
                <a:latin typeface="Arial"/>
                <a:cs typeface="Arial"/>
              </a:rPr>
              <a:t>«ОБЖ»</a:t>
            </a:r>
            <a:endParaRPr lang="ru-RU" sz="12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302260" marR="5080" indent="-289560" defTabSz="457200">
              <a:lnSpc>
                <a:spcPct val="99400"/>
              </a:lnSpc>
              <a:spcBef>
                <a:spcPts val="10"/>
              </a:spcBef>
              <a:buFont typeface="Arial"/>
              <a:buChar char="-"/>
              <a:tabLst>
                <a:tab pos="301625" algn="l"/>
                <a:tab pos="302260" algn="l"/>
              </a:tabLst>
            </a:pPr>
            <a:r>
              <a:rPr lang="ru-RU" sz="1200" b="1" spc="-30" dirty="0">
                <a:solidFill>
                  <a:srgbClr val="C00000"/>
                </a:solidFill>
                <a:latin typeface="Arial"/>
                <a:cs typeface="Arial"/>
              </a:rPr>
              <a:t>помещение для </a:t>
            </a:r>
            <a:r>
              <a:rPr lang="ru-RU" sz="1200" b="1" spc="-35" dirty="0">
                <a:solidFill>
                  <a:srgbClr val="C00000"/>
                </a:solidFill>
                <a:latin typeface="Arial"/>
                <a:cs typeface="Arial"/>
              </a:rPr>
              <a:t>проектной деятельности </a:t>
            </a:r>
            <a:r>
              <a:rPr lang="ru-RU" sz="1200" spc="-30" dirty="0">
                <a:solidFill>
                  <a:prstClr val="black"/>
                </a:solidFill>
                <a:latin typeface="Arial"/>
                <a:cs typeface="Arial"/>
              </a:rPr>
              <a:t>– </a:t>
            </a:r>
            <a:r>
              <a:rPr lang="ru-RU" sz="1200" spc="-20" dirty="0">
                <a:solidFill>
                  <a:prstClr val="black"/>
                </a:solidFill>
                <a:latin typeface="Arial"/>
                <a:cs typeface="Arial"/>
              </a:rPr>
              <a:t>пространство, </a:t>
            </a:r>
            <a:r>
              <a:rPr lang="ru-RU" sz="1200" spc="-25" dirty="0">
                <a:solidFill>
                  <a:prstClr val="black"/>
                </a:solidFill>
                <a:latin typeface="Arial"/>
                <a:cs typeface="Arial"/>
              </a:rPr>
              <a:t>выполняющее  </a:t>
            </a:r>
            <a:r>
              <a:rPr lang="ru-RU" sz="1200" spc="-30" dirty="0">
                <a:solidFill>
                  <a:prstClr val="black"/>
                </a:solidFill>
                <a:latin typeface="Arial"/>
                <a:cs typeface="Arial"/>
              </a:rPr>
              <a:t>роль центра </a:t>
            </a:r>
            <a:r>
              <a:rPr lang="ru-RU" sz="1200" spc="-35" dirty="0">
                <a:solidFill>
                  <a:prstClr val="black"/>
                </a:solidFill>
                <a:latin typeface="Arial"/>
                <a:cs typeface="Arial"/>
              </a:rPr>
              <a:t>общественной жизни </a:t>
            </a:r>
            <a:r>
              <a:rPr lang="ru-RU" sz="1200" spc="-30" dirty="0">
                <a:solidFill>
                  <a:prstClr val="black"/>
                </a:solidFill>
                <a:latin typeface="Arial"/>
                <a:cs typeface="Arial"/>
              </a:rPr>
              <a:t>образовательной организации; </a:t>
            </a:r>
            <a:r>
              <a:rPr lang="ru-RU" sz="1200" spc="-30" dirty="0" err="1">
                <a:solidFill>
                  <a:prstClr val="black"/>
                </a:solidFill>
                <a:latin typeface="Arial"/>
                <a:cs typeface="Arial"/>
              </a:rPr>
              <a:t>зонируется</a:t>
            </a:r>
            <a:r>
              <a:rPr lang="ru-RU" sz="1200" spc="-30" dirty="0">
                <a:solidFill>
                  <a:prstClr val="black"/>
                </a:solidFill>
                <a:latin typeface="Arial"/>
                <a:cs typeface="Arial"/>
              </a:rPr>
              <a:t>  по принципу </a:t>
            </a:r>
            <a:r>
              <a:rPr lang="ru-RU" sz="1200" spc="-30" dirty="0" err="1">
                <a:solidFill>
                  <a:prstClr val="black"/>
                </a:solidFill>
                <a:latin typeface="Arial"/>
                <a:cs typeface="Arial"/>
              </a:rPr>
              <a:t>коворгинга</a:t>
            </a:r>
            <a:r>
              <a:rPr lang="ru-RU" sz="1200" spc="-30" dirty="0">
                <a:solidFill>
                  <a:prstClr val="black"/>
                </a:solidFill>
                <a:latin typeface="Arial"/>
                <a:cs typeface="Arial"/>
              </a:rPr>
              <a:t>, </a:t>
            </a:r>
            <a:r>
              <a:rPr lang="ru-RU" sz="1200" spc="-35" dirty="0">
                <a:solidFill>
                  <a:prstClr val="black"/>
                </a:solidFill>
                <a:latin typeface="Arial"/>
                <a:cs typeface="Arial"/>
              </a:rPr>
              <a:t>включающего шахматную </a:t>
            </a:r>
            <a:r>
              <a:rPr lang="ru-RU" sz="1200" spc="-30" dirty="0">
                <a:solidFill>
                  <a:prstClr val="black"/>
                </a:solidFill>
                <a:latin typeface="Arial"/>
                <a:cs typeface="Arial"/>
              </a:rPr>
              <a:t>гостиную,</a:t>
            </a:r>
            <a:r>
              <a:rPr lang="ru-RU" sz="1200" spc="8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200" spc="-30" dirty="0" err="1">
                <a:solidFill>
                  <a:prstClr val="black"/>
                </a:solidFill>
                <a:latin typeface="Arial"/>
                <a:cs typeface="Arial"/>
              </a:rPr>
              <a:t>медиазону</a:t>
            </a:r>
            <a:r>
              <a:rPr lang="ru-RU" sz="1200" spc="-30" dirty="0">
                <a:solidFill>
                  <a:prstClr val="black"/>
                </a:solidFill>
                <a:latin typeface="Arial"/>
                <a:cs typeface="Arial"/>
              </a:rPr>
              <a:t>.</a:t>
            </a:r>
            <a:endParaRPr lang="ru-RU" sz="12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436913" y="377956"/>
            <a:ext cx="100692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prstClr val="white"/>
                </a:solidFill>
              </a:rPr>
              <a:t>Федеральный проект «Современная школа»</a:t>
            </a:r>
          </a:p>
        </p:txBody>
      </p:sp>
      <p:pic>
        <p:nvPicPr>
          <p:cNvPr id="15" name="Picture 2" descr="C:\Users\user\Downloads\IMG_3073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01270" cy="1279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514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иколай\Desktop\feEw05jZZyY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2591" y="2995647"/>
            <a:ext cx="5158729" cy="34378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Николай\Desktop\IMG_7627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08914" y="1901101"/>
            <a:ext cx="5209073" cy="35034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404709" y="192899"/>
            <a:ext cx="1006928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>
                <a:solidFill>
                  <a:prstClr val="white"/>
                </a:solidFill>
              </a:rPr>
              <a:t>Создание муниципального Центра выявления, поддержки и </a:t>
            </a:r>
            <a:r>
              <a:rPr lang="ru-RU" sz="2600" b="1" dirty="0" err="1">
                <a:solidFill>
                  <a:prstClr val="white"/>
                </a:solidFill>
              </a:rPr>
              <a:t>равития</a:t>
            </a:r>
            <a:r>
              <a:rPr lang="ru-RU" sz="2600" b="1" dirty="0">
                <a:solidFill>
                  <a:prstClr val="white"/>
                </a:solidFill>
              </a:rPr>
              <a:t> способностей и талантов у детей и молодежи на базе УДО «</a:t>
            </a:r>
            <a:r>
              <a:rPr lang="ru-RU" sz="2600" b="1" dirty="0" err="1">
                <a:solidFill>
                  <a:prstClr val="white"/>
                </a:solidFill>
              </a:rPr>
              <a:t>Вавожский</a:t>
            </a:r>
            <a:r>
              <a:rPr lang="ru-RU" sz="2600" b="1" dirty="0">
                <a:solidFill>
                  <a:prstClr val="white"/>
                </a:solidFill>
              </a:rPr>
              <a:t> ЦДТ» </a:t>
            </a:r>
          </a:p>
        </p:txBody>
      </p:sp>
      <p:pic>
        <p:nvPicPr>
          <p:cNvPr id="6" name="Picture 2" descr="C:\Users\user\Downloads\IMG_3073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01270" cy="1279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8583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1\Desktop\доклад главе\соцзащита\mashina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0636" y="2079171"/>
            <a:ext cx="5783109" cy="37434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436912" y="149356"/>
            <a:ext cx="100692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prstClr val="white"/>
                </a:solidFill>
              </a:rPr>
              <a:t>Здравоохранение</a:t>
            </a:r>
          </a:p>
          <a:p>
            <a:pPr algn="ctr"/>
            <a:r>
              <a:rPr lang="ru-RU" sz="26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Национальный проект «Демография» Федеральный проект «Старшее поколение»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228115" y="2373086"/>
            <a:ext cx="415834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ru-RU" sz="2000" dirty="0" smtClean="0"/>
              <a:t>Проведено 36 выездов лиц старше 65 лет</a:t>
            </a:r>
            <a:endParaRPr lang="ru-RU" sz="2000" dirty="0"/>
          </a:p>
          <a:p>
            <a:pPr marL="342900" indent="-342900">
              <a:buFont typeface="Wingdings" pitchFamily="2" charset="2"/>
              <a:buChar char="q"/>
            </a:pPr>
            <a:endParaRPr lang="ru-RU" sz="2000" dirty="0"/>
          </a:p>
          <a:p>
            <a:pPr marL="342900" indent="-342900">
              <a:buFont typeface="Wingdings" pitchFamily="2" charset="2"/>
              <a:buChar char="q"/>
            </a:pPr>
            <a:r>
              <a:rPr lang="ru-RU" sz="2000" dirty="0" smtClean="0"/>
              <a:t>Оказаны услуги более 200 чел.</a:t>
            </a:r>
            <a:endParaRPr lang="ru-RU" sz="2000" dirty="0"/>
          </a:p>
        </p:txBody>
      </p:sp>
      <p:pic>
        <p:nvPicPr>
          <p:cNvPr id="6" name="Picture 2" descr="C:\Users\user\Downloads\IMG_3073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01270" cy="1279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9711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793368291"/>
              </p:ext>
            </p:extLst>
          </p:nvPr>
        </p:nvGraphicFramePr>
        <p:xfrm>
          <a:off x="600635" y="1279132"/>
          <a:ext cx="11090622" cy="5110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436913" y="377956"/>
            <a:ext cx="100692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prstClr val="white"/>
                </a:solidFill>
              </a:rPr>
              <a:t>Меры социальной поддержки населения</a:t>
            </a:r>
          </a:p>
        </p:txBody>
      </p:sp>
      <p:pic>
        <p:nvPicPr>
          <p:cNvPr id="5" name="Picture 2" descr="C:\Users\user\Downloads\IMG_3073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01270" cy="1279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128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912527674"/>
              </p:ext>
            </p:extLst>
          </p:nvPr>
        </p:nvGraphicFramePr>
        <p:xfrm>
          <a:off x="587827" y="1279132"/>
          <a:ext cx="10918371" cy="55788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436913" y="377956"/>
            <a:ext cx="100692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prstClr val="white"/>
                </a:solidFill>
              </a:rPr>
              <a:t>Социальные контракты</a:t>
            </a:r>
          </a:p>
        </p:txBody>
      </p:sp>
      <p:pic>
        <p:nvPicPr>
          <p:cNvPr id="5" name="Picture 2" descr="C:\Users\user\Downloads\IMG_3073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01270" cy="1279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59067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436912" y="149356"/>
            <a:ext cx="100692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Национальный проект «Здравоохранение»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4140" y="1570078"/>
            <a:ext cx="603653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u="sng" dirty="0"/>
              <a:t>Строительство ФАП 2019 году:</a:t>
            </a:r>
          </a:p>
          <a:p>
            <a:r>
              <a:rPr lang="ru-RU" sz="2800" dirty="0"/>
              <a:t>- д. </a:t>
            </a:r>
            <a:r>
              <a:rPr lang="ru-RU" sz="2800" dirty="0" err="1"/>
              <a:t>Жуе</a:t>
            </a:r>
            <a:r>
              <a:rPr lang="ru-RU" sz="2800" dirty="0"/>
              <a:t>-Можга. </a:t>
            </a:r>
          </a:p>
          <a:p>
            <a:endParaRPr lang="ru-RU" sz="2800" dirty="0"/>
          </a:p>
          <a:p>
            <a:r>
              <a:rPr lang="ru-RU" sz="2800" u="sng" dirty="0" smtClean="0"/>
              <a:t>Строительство </a:t>
            </a:r>
            <a:r>
              <a:rPr lang="ru-RU" sz="2800" u="sng" dirty="0"/>
              <a:t>ФАП в 2020 году:</a:t>
            </a:r>
          </a:p>
          <a:p>
            <a:r>
              <a:rPr lang="ru-RU" sz="2800" dirty="0"/>
              <a:t>-д. </a:t>
            </a:r>
            <a:r>
              <a:rPr lang="ru-RU" sz="2800" dirty="0" err="1" smtClean="0"/>
              <a:t>Зядлуд</a:t>
            </a:r>
            <a:endParaRPr lang="ru-RU" sz="2800" dirty="0"/>
          </a:p>
          <a:p>
            <a:endParaRPr lang="ru-RU" sz="2800" u="sng" dirty="0" smtClean="0"/>
          </a:p>
          <a:p>
            <a:r>
              <a:rPr lang="ru-RU" sz="2800" u="sng" dirty="0" smtClean="0"/>
              <a:t>Разработка ПСД в 2020 году:</a:t>
            </a:r>
            <a:endParaRPr lang="ru-RU" sz="2800" u="sng" dirty="0"/>
          </a:p>
          <a:p>
            <a:r>
              <a:rPr lang="ru-RU" sz="2800" dirty="0" smtClean="0"/>
              <a:t>-д</a:t>
            </a:r>
            <a:r>
              <a:rPr lang="ru-RU" sz="2800" dirty="0"/>
              <a:t>. </a:t>
            </a:r>
            <a:r>
              <a:rPr lang="ru-RU" sz="2800" dirty="0" err="1"/>
              <a:t>Гурезь-Пудга</a:t>
            </a:r>
            <a:r>
              <a:rPr lang="ru-RU" sz="2800" dirty="0"/>
              <a:t>; </a:t>
            </a:r>
          </a:p>
          <a:p>
            <a:r>
              <a:rPr lang="ru-RU" sz="2800" dirty="0"/>
              <a:t>-д. Ожги; </a:t>
            </a:r>
          </a:p>
          <a:p>
            <a:r>
              <a:rPr lang="ru-RU" sz="2800" dirty="0"/>
              <a:t>-д. </a:t>
            </a:r>
            <a:r>
              <a:rPr lang="ru-RU" sz="2800" dirty="0" err="1"/>
              <a:t>Тыловыл-Пельга</a:t>
            </a:r>
            <a:r>
              <a:rPr lang="ru-RU" sz="2800" dirty="0"/>
              <a:t>.</a:t>
            </a:r>
          </a:p>
        </p:txBody>
      </p:sp>
      <p:pic>
        <p:nvPicPr>
          <p:cNvPr id="6" name="Picture 2" descr="C:\Users\user1\Desktop\доклад главе\здравоохранение\фап\T-z9LL-8i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71553" y="1570078"/>
            <a:ext cx="5132617" cy="356303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Picture 2" descr="C:\Users\user\Downloads\IMG_3073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01270" cy="1279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9481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436912" y="149356"/>
            <a:ext cx="100692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prstClr val="white"/>
                </a:solidFill>
              </a:rPr>
              <a:t>Здравоохранение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11726" y="1436914"/>
            <a:ext cx="615982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/>
              <a:t>Задачи на 2020 </a:t>
            </a:r>
            <a:r>
              <a:rPr lang="ru-RU" sz="3600" b="1" u="sng" dirty="0" smtClean="0"/>
              <a:t>год:</a:t>
            </a:r>
            <a:endParaRPr lang="ru-RU" sz="3600" b="1" u="sng" dirty="0"/>
          </a:p>
          <a:p>
            <a:pPr algn="just"/>
            <a:endParaRPr lang="ru-RU" sz="2400" dirty="0"/>
          </a:p>
          <a:p>
            <a:pPr algn="just"/>
            <a:r>
              <a:rPr lang="ru-RU" sz="2400" dirty="0" smtClean="0"/>
              <a:t>-Участие </a:t>
            </a:r>
            <a:r>
              <a:rPr lang="ru-RU" sz="2400" dirty="0"/>
              <a:t>в нацпроекте «Здравоохранение</a:t>
            </a:r>
            <a:r>
              <a:rPr lang="ru-RU" sz="2400" dirty="0" smtClean="0"/>
              <a:t>»;</a:t>
            </a:r>
          </a:p>
          <a:p>
            <a:pPr algn="just"/>
            <a:endParaRPr lang="ru-RU" sz="2400" dirty="0"/>
          </a:p>
          <a:p>
            <a:pPr algn="just"/>
            <a:r>
              <a:rPr lang="ru-RU" sz="2400" dirty="0"/>
              <a:t>-Проведение ремонтов  ФАП д. </a:t>
            </a:r>
            <a:r>
              <a:rPr lang="ru-RU" sz="2400" dirty="0" err="1"/>
              <a:t>Уе-Докья</a:t>
            </a:r>
            <a:r>
              <a:rPr lang="ru-RU" sz="2400" dirty="0"/>
              <a:t>, врачебной амбулатории с. </a:t>
            </a:r>
            <a:r>
              <a:rPr lang="ru-RU" sz="2400" dirty="0" err="1"/>
              <a:t>Водзимонье</a:t>
            </a:r>
            <a:r>
              <a:rPr lang="ru-RU" sz="2400" dirty="0"/>
              <a:t>;   </a:t>
            </a:r>
          </a:p>
          <a:p>
            <a:pPr algn="just"/>
            <a:endParaRPr lang="ru-RU" sz="2400" dirty="0"/>
          </a:p>
          <a:p>
            <a:pPr algn="just"/>
            <a:r>
              <a:rPr lang="ru-RU" sz="2400" dirty="0" smtClean="0"/>
              <a:t>-</a:t>
            </a:r>
            <a:r>
              <a:rPr lang="ru-RU" sz="2400" dirty="0"/>
              <a:t>Восстановление адаптированного больничного лифта на общую стоимость 3100 тыс</a:t>
            </a:r>
            <a:r>
              <a:rPr lang="ru-RU" sz="2400" dirty="0" smtClean="0"/>
              <a:t>. руб</a:t>
            </a:r>
            <a:r>
              <a:rPr lang="ru-RU" sz="2400" dirty="0"/>
              <a:t>.</a:t>
            </a:r>
          </a:p>
          <a:p>
            <a:endParaRPr lang="ru-RU" sz="2400" dirty="0"/>
          </a:p>
        </p:txBody>
      </p:sp>
      <p:pic>
        <p:nvPicPr>
          <p:cNvPr id="5" name="Picture 2" descr="C:\Users\user1\Desktop\доклад главе\здравоохранение\GtPuen0ly8Q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70965" y="1436914"/>
            <a:ext cx="4176648" cy="26363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user1\Desktop\доклад главе\здравоохранение\oPvLPI1-cPQ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08169" y="3768003"/>
            <a:ext cx="3998027" cy="25704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user\Downloads\IMG_3073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01270" cy="1279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8950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Users\user1\Desktop\доклад главе\спорт\09-04-2020_08-36-52\WDRdeKLnGs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436912" y="162512"/>
            <a:ext cx="100692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prstClr val="white"/>
                </a:solidFill>
              </a:rPr>
              <a:t>Национальный проект «Демография»</a:t>
            </a:r>
          </a:p>
          <a:p>
            <a:pPr algn="ctr"/>
            <a:r>
              <a:rPr lang="ru-RU" sz="2800" dirty="0">
                <a:solidFill>
                  <a:prstClr val="white"/>
                </a:solidFill>
              </a:rPr>
              <a:t>Федеральный проект «Спорт - норма Жизни»</a:t>
            </a:r>
          </a:p>
        </p:txBody>
      </p:sp>
      <p:pic>
        <p:nvPicPr>
          <p:cNvPr id="5" name="Picture 2" descr="C:\Users\user\Downloads\IMG_3073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01270" cy="1279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0134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Николай\Desktop\11-04-2020_07-52-30\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574066" y="3241650"/>
            <a:ext cx="5768848" cy="32571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Николай\Desktop\11-04-2020_07-52-30\IMG_20191011_141003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647" y="1289627"/>
            <a:ext cx="4615764" cy="34618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515757" y="1237440"/>
            <a:ext cx="3276600" cy="1415772"/>
          </a:xfrm>
          <a:prstGeom prst="rect">
            <a:avLst/>
          </a:prstGeom>
          <a:noFill/>
          <a:ln w="28575">
            <a:solidFill>
              <a:srgbClr val="002060"/>
            </a:solidFill>
            <a:prstDash val="lgDash"/>
          </a:ln>
        </p:spPr>
        <p:txBody>
          <a:bodyPr wrap="square" rtlCol="0">
            <a:spAutoFit/>
          </a:bodyPr>
          <a:lstStyle/>
          <a:p>
            <a:pPr algn="ctr" defTabSz="457200"/>
            <a:r>
              <a:rPr lang="ru-RU" dirty="0"/>
              <a:t>Спортивный зал </a:t>
            </a:r>
          </a:p>
          <a:p>
            <a:pPr algn="ctr" defTabSz="457200"/>
            <a:r>
              <a:rPr lang="ru-RU" sz="1600" dirty="0"/>
              <a:t>МОУ «</a:t>
            </a:r>
            <a:r>
              <a:rPr lang="ru-RU" sz="1600" dirty="0" err="1"/>
              <a:t>Каменноключинская</a:t>
            </a:r>
            <a:r>
              <a:rPr lang="ru-RU" sz="1600" dirty="0"/>
              <a:t> ООШ»</a:t>
            </a:r>
          </a:p>
          <a:p>
            <a:pPr algn="ctr" defTabSz="457200"/>
            <a:endParaRPr lang="ru-RU" dirty="0"/>
          </a:p>
          <a:p>
            <a:pPr algn="ctr" defTabSz="457200"/>
            <a:r>
              <a:rPr lang="ru-RU" dirty="0"/>
              <a:t>614,4 </a:t>
            </a:r>
            <a:r>
              <a:rPr lang="ru-RU" dirty="0" err="1"/>
              <a:t>тыс.руб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740229" y="4971143"/>
            <a:ext cx="3022600" cy="1631216"/>
          </a:xfrm>
          <a:prstGeom prst="rect">
            <a:avLst/>
          </a:prstGeom>
          <a:solidFill>
            <a:srgbClr val="FF0000"/>
          </a:solidFill>
          <a:ln w="28575">
            <a:solidFill>
              <a:srgbClr val="002060"/>
            </a:solidFill>
            <a:prstDash val="lgDash"/>
          </a:ln>
        </p:spPr>
        <p:txBody>
          <a:bodyPr wrap="square" rtlCol="0">
            <a:spAutoFit/>
          </a:bodyPr>
          <a:lstStyle/>
          <a:p>
            <a:pPr algn="ctr" defTabSz="457200"/>
            <a:r>
              <a:rPr lang="ru-RU" b="1" dirty="0"/>
              <a:t>В 2020 году </a:t>
            </a:r>
            <a:r>
              <a:rPr lang="ru-RU" dirty="0"/>
              <a:t>планируется ремонт спортивного зала</a:t>
            </a:r>
          </a:p>
          <a:p>
            <a:pPr algn="ctr" defTabSz="457200"/>
            <a:r>
              <a:rPr lang="ru-RU" dirty="0"/>
              <a:t> </a:t>
            </a:r>
            <a:r>
              <a:rPr lang="ru-RU" sz="1400" b="1" dirty="0"/>
              <a:t>МКОУ </a:t>
            </a:r>
            <a:r>
              <a:rPr lang="ru-RU" sz="1400" b="1" dirty="0" err="1"/>
              <a:t>Тыловыл-Пельгинская</a:t>
            </a:r>
            <a:r>
              <a:rPr lang="ru-RU" sz="1400" b="1" dirty="0"/>
              <a:t> ООШ</a:t>
            </a:r>
          </a:p>
          <a:p>
            <a:pPr algn="ctr" defTabSz="457200"/>
            <a:r>
              <a:rPr lang="ru-RU" sz="1400" dirty="0"/>
              <a:t> </a:t>
            </a:r>
            <a:endParaRPr lang="ru-RU" dirty="0"/>
          </a:p>
          <a:p>
            <a:pPr algn="ctr" defTabSz="457200"/>
            <a:r>
              <a:rPr lang="ru-RU" dirty="0"/>
              <a:t>651,9 </a:t>
            </a:r>
            <a:r>
              <a:rPr lang="ru-RU" dirty="0" err="1"/>
              <a:t>тыс.руб</a:t>
            </a:r>
            <a:endParaRPr lang="ru-RU" dirty="0"/>
          </a:p>
        </p:txBody>
      </p:sp>
      <p:sp>
        <p:nvSpPr>
          <p:cNvPr id="6" name="Стрелка вправо с вырезом 5"/>
          <p:cNvSpPr/>
          <p:nvPr/>
        </p:nvSpPr>
        <p:spPr>
          <a:xfrm rot="10800000">
            <a:off x="5239654" y="1817256"/>
            <a:ext cx="1079500" cy="293251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Стрелка вправо с вырезом 8"/>
          <p:cNvSpPr/>
          <p:nvPr/>
        </p:nvSpPr>
        <p:spPr>
          <a:xfrm rot="5400000">
            <a:off x="8102156" y="2873912"/>
            <a:ext cx="735171" cy="293251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36912" y="149356"/>
            <a:ext cx="100692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prstClr val="white"/>
                </a:solidFill>
              </a:rPr>
              <a:t>Спорт</a:t>
            </a:r>
          </a:p>
        </p:txBody>
      </p:sp>
      <p:pic>
        <p:nvPicPr>
          <p:cNvPr id="11" name="Picture 2" descr="C:\Users\user\Downloads\IMG_3073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01270" cy="1279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3623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1759014" y="239486"/>
            <a:ext cx="9542687" cy="72043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/>
              <a:t>Капитальный ремонт социальных объектов 2019 год</a:t>
            </a:r>
          </a:p>
        </p:txBody>
      </p:sp>
      <p:pic>
        <p:nvPicPr>
          <p:cNvPr id="2050" name="Picture 2" descr="C:\Users\User\Desktop\изображение_viber_2020-04-15_12-40-45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489" b="17429"/>
          <a:stretch/>
        </p:blipFill>
        <p:spPr bwMode="auto">
          <a:xfrm rot="21148619">
            <a:off x="1201271" y="1458434"/>
            <a:ext cx="4607626" cy="267352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052" name="Picture 4" descr="C:\Users\User\Desktop\изображение_viber_2020-04-15_12-40-41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2378"/>
          <a:stretch/>
        </p:blipFill>
        <p:spPr bwMode="auto">
          <a:xfrm>
            <a:off x="2749760" y="3951514"/>
            <a:ext cx="4313179" cy="275408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 rot="20658743">
            <a:off x="1042059" y="1765297"/>
            <a:ext cx="45186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Детский сад «Улыбка» с. </a:t>
            </a:r>
            <a:r>
              <a:rPr lang="ru-RU" b="1" dirty="0" err="1"/>
              <a:t>Водзимонье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060983" y="3951514"/>
            <a:ext cx="28646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Детский сад «Солнышко»,</a:t>
            </a:r>
          </a:p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 с. </a:t>
            </a:r>
            <a:r>
              <a:rPr lang="ru-RU" sz="1600" b="1" dirty="0" err="1">
                <a:solidFill>
                  <a:schemeClr val="accent1">
                    <a:lumMod val="75000"/>
                  </a:schemeClr>
                </a:solidFill>
              </a:rPr>
              <a:t>Нюрдор-Котья</a:t>
            </a:r>
            <a:endParaRPr lang="ru-RU" sz="1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8" name="Picture 3" descr="C:\Users\User\Desktop\изображение_viber_2020-04-15_12-40-44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483" b="5544"/>
          <a:stretch/>
        </p:blipFill>
        <p:spPr bwMode="auto">
          <a:xfrm>
            <a:off x="6607629" y="1749908"/>
            <a:ext cx="5166050" cy="380622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7212904" y="1949963"/>
            <a:ext cx="42232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/>
              <a:t>Детский сад «Улыбка» с. Вавож</a:t>
            </a:r>
          </a:p>
        </p:txBody>
      </p:sp>
      <p:pic>
        <p:nvPicPr>
          <p:cNvPr id="12" name="Picture 2" descr="C:\Users\user\Downloads\IMG_3073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10886"/>
            <a:ext cx="1201270" cy="1279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31310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480" y="1894114"/>
            <a:ext cx="4103863" cy="27105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1741715" y="162512"/>
            <a:ext cx="9514114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Национальный проект «Культура» </a:t>
            </a:r>
          </a:p>
          <a:p>
            <a:pPr algn="ctr"/>
            <a:r>
              <a:rPr lang="ru-RU" sz="2800" dirty="0"/>
              <a:t>Капитальный ремонт </a:t>
            </a:r>
            <a:r>
              <a:rPr lang="ru-RU" sz="2800" dirty="0" err="1"/>
              <a:t>Какможского</a:t>
            </a:r>
            <a:r>
              <a:rPr lang="ru-RU" sz="2800" dirty="0"/>
              <a:t> СДК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7356" y="4382373"/>
            <a:ext cx="3734502" cy="215994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2" descr="C:\Users\user1\Desktop\доклад главе\культура\g_ewAlVXPhk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04114" y="1432619"/>
            <a:ext cx="5233542" cy="33353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2" descr="C:\Users\user1\Desktop\доклад главе\культура\ruqtE0I5cZg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2915" y="4382372"/>
            <a:ext cx="4038600" cy="232322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2" descr="C:\Users\user\Downloads\IMG_3073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01270" cy="1279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5754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Users\user1\Desktop\доклад главе\культура\волипельга\волипельга стало\волипельга стало\зрит.зал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210244">
            <a:off x="7648291" y="822549"/>
            <a:ext cx="4190667" cy="3143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314" name="Picture 2" descr="C:\Users\user1\Desktop\доклад главе\культура\волипельга\волипельга было\волипельга было\фасад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8976" y="1556708"/>
            <a:ext cx="3050654" cy="20349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870857" y="162512"/>
            <a:ext cx="11212285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700" b="1" dirty="0"/>
              <a:t>Федеральный партийный проект «Культура малой Родины» </a:t>
            </a:r>
          </a:p>
          <a:p>
            <a:pPr algn="ctr"/>
            <a:r>
              <a:rPr lang="ru-RU" sz="2800" dirty="0"/>
              <a:t>Ремонт </a:t>
            </a:r>
            <a:r>
              <a:rPr lang="ru-RU" sz="2800" dirty="0" err="1"/>
              <a:t>Волипельгинского</a:t>
            </a:r>
            <a:r>
              <a:rPr lang="ru-RU" sz="2800" dirty="0"/>
              <a:t> СДК</a:t>
            </a:r>
          </a:p>
        </p:txBody>
      </p:sp>
      <p:pic>
        <p:nvPicPr>
          <p:cNvPr id="10" name="Picture 2" descr="C:\Users\user1\Desktop\доклад главе\культура\волипельга\волипельга было\волипельга было\зрит.зал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8644" y="3928953"/>
            <a:ext cx="3200400" cy="213486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user1\Desktop\доклад главе\культура\волипельга\волипельга было\волипельга было\зрительный зал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56859" y="2839168"/>
            <a:ext cx="2953288" cy="22149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4" name="Picture 2" descr="C:\Users\user\Downloads\IMG_3073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01270" cy="1279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1213320">
            <a:off x="6923856" y="3302987"/>
            <a:ext cx="4257432" cy="3193074"/>
          </a:xfrm>
          <a:prstGeom prst="snip2DiagRect">
            <a:avLst>
              <a:gd name="adj1" fmla="val 0"/>
              <a:gd name="adj2" fmla="val 15893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7019243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611028" y="515480"/>
            <a:ext cx="1098522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/>
              <a:t>Задачи на 2020 год</a:t>
            </a:r>
          </a:p>
          <a:p>
            <a:pPr algn="just"/>
            <a:endParaRPr lang="ru-RU" sz="3600" b="1" dirty="0"/>
          </a:p>
          <a:p>
            <a:pPr marL="457200" indent="-457200" algn="just">
              <a:buAutoNum type="arabicPeriod"/>
            </a:pPr>
            <a:r>
              <a:rPr lang="ru-RU" sz="2400" dirty="0"/>
              <a:t>Реализация мероприятий, посвященных  Году памяти и славы  России в том числе главной дате -  75-летию Великой Победы;</a:t>
            </a:r>
          </a:p>
          <a:p>
            <a:pPr algn="just"/>
            <a:r>
              <a:rPr lang="ru-RU" sz="2400" dirty="0"/>
              <a:t> </a:t>
            </a:r>
          </a:p>
          <a:p>
            <a:pPr marL="457200" indent="-457200" algn="just">
              <a:buAutoNum type="arabicPeriod" startAt="2"/>
            </a:pPr>
            <a:r>
              <a:rPr lang="ru-RU" sz="2400" dirty="0"/>
              <a:t>Проведение цикла мероприятий, посвященных 100 – </a:t>
            </a:r>
            <a:r>
              <a:rPr lang="ru-RU" sz="2400" dirty="0" err="1"/>
              <a:t>летию</a:t>
            </a:r>
            <a:r>
              <a:rPr lang="ru-RU" sz="2400" dirty="0"/>
              <a:t> государственности Удмуртии, в том числе проведение межрегионального удмуртского праздника </a:t>
            </a:r>
            <a:r>
              <a:rPr lang="ru-RU" sz="2400" dirty="0" smtClean="0"/>
              <a:t>«</a:t>
            </a:r>
            <a:r>
              <a:rPr lang="ru-RU" sz="2400" dirty="0" err="1" smtClean="0"/>
              <a:t>Выль</a:t>
            </a:r>
            <a:r>
              <a:rPr lang="ru-RU" sz="2400" dirty="0" smtClean="0"/>
              <a:t> </a:t>
            </a:r>
            <a:r>
              <a:rPr lang="ru-RU" sz="2400" dirty="0"/>
              <a:t>– 2020»;</a:t>
            </a:r>
          </a:p>
          <a:p>
            <a:pPr algn="just"/>
            <a:r>
              <a:rPr lang="ru-RU" sz="2400" dirty="0"/>
              <a:t> </a:t>
            </a:r>
          </a:p>
          <a:p>
            <a:pPr marL="457200" indent="-457200" algn="just">
              <a:buAutoNum type="arabicPeriod" startAt="3"/>
            </a:pPr>
            <a:r>
              <a:rPr lang="ru-RU" sz="2400" dirty="0"/>
              <a:t>Реализация плана мероприятий, посвященных 180-летию </a:t>
            </a:r>
          </a:p>
          <a:p>
            <a:pPr algn="just"/>
            <a:r>
              <a:rPr lang="ru-RU" sz="2400" dirty="0" smtClean="0"/>
              <a:t>      </a:t>
            </a:r>
            <a:r>
              <a:rPr lang="ru-RU" sz="2400" dirty="0" smtClean="0"/>
              <a:t>П.И. Чайковского</a:t>
            </a:r>
            <a:r>
              <a:rPr lang="ru-RU" sz="2400" dirty="0"/>
              <a:t>;</a:t>
            </a:r>
          </a:p>
          <a:p>
            <a:pPr algn="just"/>
            <a:endParaRPr lang="ru-RU" sz="2400" dirty="0"/>
          </a:p>
          <a:p>
            <a:pPr algn="just"/>
            <a:r>
              <a:rPr lang="ru-RU" sz="2400" dirty="0" smtClean="0"/>
              <a:t>4.   Активизация </a:t>
            </a:r>
            <a:r>
              <a:rPr lang="ru-RU" sz="2400" dirty="0"/>
              <a:t>работы по проектной деятельности учреждений. </a:t>
            </a:r>
          </a:p>
          <a:p>
            <a:endParaRPr lang="ru-RU" sz="2400" dirty="0"/>
          </a:p>
        </p:txBody>
      </p:sp>
      <p:pic>
        <p:nvPicPr>
          <p:cNvPr id="5" name="Picture 2" descr="C:\Users\user\Downloads\IMG_307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01270" cy="1279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9324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436912" y="149356"/>
            <a:ext cx="100692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prstClr val="white"/>
                </a:solidFill>
              </a:rPr>
              <a:t>Дорожное хозяйство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75560" y="3809999"/>
            <a:ext cx="560069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/>
              <a:t>Ремонт дорог в 2019 году: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ru-RU" sz="2400" b="1" dirty="0"/>
              <a:t>Вавож - </a:t>
            </a:r>
            <a:r>
              <a:rPr lang="ru-RU" sz="2400" b="1" dirty="0" err="1"/>
              <a:t>Сэръя</a:t>
            </a:r>
            <a:endParaRPr lang="ru-RU" sz="2400" b="1" dirty="0"/>
          </a:p>
          <a:p>
            <a:pPr marL="342900" indent="-342900">
              <a:buFont typeface="Wingdings" pitchFamily="2" charset="2"/>
              <a:buChar char="q"/>
            </a:pPr>
            <a:r>
              <a:rPr lang="ru-RU" sz="2400" b="1" dirty="0"/>
              <a:t>Ижевск - Вавож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ru-RU" sz="2400" b="1" dirty="0" err="1"/>
              <a:t>Ува</a:t>
            </a:r>
            <a:r>
              <a:rPr lang="ru-RU" sz="2400" b="1" dirty="0"/>
              <a:t> - Вавож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ru-RU" sz="2400" b="1" dirty="0" err="1"/>
              <a:t>Ува</a:t>
            </a:r>
            <a:r>
              <a:rPr lang="ru-RU" sz="2400" b="1" dirty="0"/>
              <a:t> - Вавож - </a:t>
            </a:r>
            <a:r>
              <a:rPr lang="ru-RU" sz="2400" b="1" dirty="0" err="1"/>
              <a:t>Лыстем</a:t>
            </a:r>
            <a:endParaRPr lang="ru-RU" sz="2400" b="1" dirty="0"/>
          </a:p>
          <a:p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46315" y="1681904"/>
            <a:ext cx="5529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/>
              <a:t>Вырубка </a:t>
            </a:r>
            <a:r>
              <a:rPr lang="ru-RU" sz="2400" b="1" u="sng" dirty="0" smtClean="0"/>
              <a:t>ДКР: </a:t>
            </a:r>
          </a:p>
          <a:p>
            <a:r>
              <a:rPr lang="ru-RU" sz="2400" b="1" dirty="0" smtClean="0"/>
              <a:t>на </a:t>
            </a:r>
            <a:r>
              <a:rPr lang="ru-RU" sz="2400" b="1" dirty="0"/>
              <a:t>участке дорог между деревнями </a:t>
            </a:r>
            <a:r>
              <a:rPr lang="ru-RU" sz="2400" b="1" dirty="0" err="1" smtClean="0"/>
              <a:t>Брызгалово</a:t>
            </a:r>
            <a:r>
              <a:rPr lang="ru-RU" sz="2400" b="1" dirty="0" smtClean="0"/>
              <a:t> - </a:t>
            </a:r>
            <a:r>
              <a:rPr lang="ru-RU" sz="2400" b="1" dirty="0" err="1" smtClean="0"/>
              <a:t>Монья</a:t>
            </a:r>
            <a:endParaRPr lang="ru-RU" sz="2400" b="1" dirty="0"/>
          </a:p>
          <a:p>
            <a:endParaRPr lang="ru-RU" sz="2400" b="1" dirty="0"/>
          </a:p>
        </p:txBody>
      </p:sp>
      <p:pic>
        <p:nvPicPr>
          <p:cNvPr id="10" name="Picture 2" descr="C:\Users\User\AppData\Local\Temp\4_hqhKYrC5s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04979" y="1681904"/>
            <a:ext cx="3592286" cy="23121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User\AppData\Local\Temp\6Mu1yLTTiZE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87786" y="800346"/>
            <a:ext cx="3608614" cy="21875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user\Downloads\IMG_3073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01270" cy="1279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User\Desktop\WhatsApp Image 2020-04-27 at 16.25.57 (1)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123" y="3251564"/>
            <a:ext cx="3071059" cy="27465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esktop\WhatsApp Image 2020-04-27 at 16.25.57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0010" y="3601004"/>
            <a:ext cx="3330055" cy="31211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3667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436912" y="149356"/>
            <a:ext cx="100692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prstClr val="white"/>
                </a:solidFill>
              </a:rPr>
              <a:t>Дорожное хозяйство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39874" y="2026600"/>
            <a:ext cx="651862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/>
              <a:t>Ремонт дорог в 2020 году:</a:t>
            </a:r>
          </a:p>
          <a:p>
            <a:pPr marL="342900" indent="-342900">
              <a:lnSpc>
                <a:spcPct val="200000"/>
              </a:lnSpc>
              <a:buFont typeface="Wingdings" pitchFamily="2" charset="2"/>
              <a:buChar char="q"/>
            </a:pPr>
            <a:r>
              <a:rPr lang="ru-RU" sz="2400" b="1" dirty="0"/>
              <a:t>Ижевск – Вавож - 5 км.</a:t>
            </a:r>
          </a:p>
          <a:p>
            <a:pPr marL="342900" indent="-342900">
              <a:lnSpc>
                <a:spcPct val="200000"/>
              </a:lnSpc>
              <a:buFont typeface="Wingdings" pitchFamily="2" charset="2"/>
              <a:buChar char="q"/>
            </a:pPr>
            <a:r>
              <a:rPr lang="ru-RU" sz="2400" b="1" dirty="0"/>
              <a:t>Вавож-</a:t>
            </a:r>
            <a:r>
              <a:rPr lang="ru-RU" sz="2400" b="1" dirty="0" err="1"/>
              <a:t>Кильмезь</a:t>
            </a:r>
            <a:r>
              <a:rPr lang="ru-RU" sz="2400" b="1" dirty="0"/>
              <a:t> – Старое </a:t>
            </a:r>
            <a:r>
              <a:rPr lang="ru-RU" sz="2400" b="1" dirty="0" err="1"/>
              <a:t>Жуё</a:t>
            </a:r>
            <a:r>
              <a:rPr lang="ru-RU" sz="2400" b="1" dirty="0"/>
              <a:t> – 5,1 км</a:t>
            </a:r>
          </a:p>
          <a:p>
            <a:pPr marL="342900" indent="-342900">
              <a:lnSpc>
                <a:spcPct val="200000"/>
              </a:lnSpc>
              <a:buFont typeface="Wingdings" pitchFamily="2" charset="2"/>
              <a:buChar char="q"/>
            </a:pPr>
            <a:r>
              <a:rPr lang="ru-RU" sz="2400" b="1" dirty="0" err="1"/>
              <a:t>Какмож</a:t>
            </a:r>
            <a:r>
              <a:rPr lang="ru-RU" sz="2400" b="1" dirty="0"/>
              <a:t> – Инга – </a:t>
            </a:r>
            <a:r>
              <a:rPr lang="ru-RU" sz="2400" b="1" dirty="0" smtClean="0"/>
              <a:t>2,7 </a:t>
            </a:r>
            <a:r>
              <a:rPr lang="ru-RU" sz="2400" b="1" dirty="0"/>
              <a:t>км</a:t>
            </a:r>
          </a:p>
          <a:p>
            <a:endParaRPr lang="ru-RU" sz="2400" b="1" dirty="0"/>
          </a:p>
          <a:p>
            <a:endParaRPr lang="ru-RU" sz="2400" b="1" dirty="0"/>
          </a:p>
        </p:txBody>
      </p:sp>
      <p:pic>
        <p:nvPicPr>
          <p:cNvPr id="11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1422" y="1257890"/>
            <a:ext cx="4262264" cy="26881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8228" y="3744570"/>
            <a:ext cx="4125686" cy="26888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2" descr="C:\Users\user\Downloads\IMG_3073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01270" cy="1279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6397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436912" y="214608"/>
            <a:ext cx="1006928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prstClr val="white"/>
                </a:solidFill>
              </a:rPr>
              <a:t>Благоустройство</a:t>
            </a:r>
          </a:p>
          <a:p>
            <a:pPr algn="ctr">
              <a:lnSpc>
                <a:spcPct val="150000"/>
              </a:lnSpc>
            </a:pPr>
            <a:r>
              <a:rPr lang="ru-RU" sz="2800" dirty="0" smtClean="0">
                <a:solidFill>
                  <a:srgbClr val="FF0000"/>
                </a:solidFill>
              </a:rPr>
              <a:t>Комфортная </a:t>
            </a:r>
            <a:r>
              <a:rPr lang="ru-RU" sz="2800" dirty="0">
                <a:solidFill>
                  <a:srgbClr val="FF0000"/>
                </a:solidFill>
              </a:rPr>
              <a:t>городская среда, объекты 2019 года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0744" y="1839686"/>
            <a:ext cx="415834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ru-RU" sz="2400" dirty="0" smtClean="0"/>
              <a:t>с. Вавож</a:t>
            </a:r>
          </a:p>
          <a:p>
            <a:r>
              <a:rPr lang="ru-RU" sz="2400" dirty="0" smtClean="0"/>
              <a:t> </a:t>
            </a:r>
            <a:r>
              <a:rPr lang="ru-RU" sz="2400" dirty="0"/>
              <a:t>(</a:t>
            </a:r>
            <a:r>
              <a:rPr lang="ru-RU" sz="2400" dirty="0" smtClean="0"/>
              <a:t>1 928 373 руб</a:t>
            </a:r>
            <a:r>
              <a:rPr lang="ru-RU" sz="2400" dirty="0"/>
              <a:t>. 00 коп.)</a:t>
            </a:r>
          </a:p>
          <a:p>
            <a:pPr marL="342900" indent="-342900">
              <a:buFont typeface="Wingdings" pitchFamily="2" charset="2"/>
              <a:buChar char="q"/>
            </a:pPr>
            <a:endParaRPr lang="ru-RU" sz="2400" dirty="0"/>
          </a:p>
          <a:p>
            <a:pPr marL="342900" indent="-342900">
              <a:buFont typeface="Wingdings" pitchFamily="2" charset="2"/>
              <a:buChar char="q"/>
            </a:pPr>
            <a:endParaRPr lang="ru-RU" sz="2400" dirty="0"/>
          </a:p>
          <a:p>
            <a:pPr marL="342900" indent="-342900">
              <a:buFont typeface="Wingdings" pitchFamily="2" charset="2"/>
              <a:buChar char="q"/>
            </a:pPr>
            <a:r>
              <a:rPr lang="ru-RU" sz="2400" dirty="0"/>
              <a:t>с</a:t>
            </a:r>
            <a:r>
              <a:rPr lang="ru-RU" sz="2400" dirty="0" smtClean="0"/>
              <a:t>. </a:t>
            </a:r>
            <a:r>
              <a:rPr lang="ru-RU" sz="2400" dirty="0" err="1"/>
              <a:t>Какмож</a:t>
            </a:r>
            <a:r>
              <a:rPr lang="ru-RU" sz="2400" dirty="0"/>
              <a:t>  </a:t>
            </a:r>
            <a:endParaRPr lang="ru-RU" sz="2400" dirty="0" smtClean="0"/>
          </a:p>
          <a:p>
            <a:r>
              <a:rPr lang="ru-RU" sz="2400" dirty="0" smtClean="0"/>
              <a:t>(422 579 </a:t>
            </a:r>
            <a:r>
              <a:rPr lang="ru-RU" sz="2400" dirty="0"/>
              <a:t>руб. 00 коп.)</a:t>
            </a:r>
          </a:p>
          <a:p>
            <a:endParaRPr lang="ru-RU" sz="2400" dirty="0"/>
          </a:p>
          <a:p>
            <a:pPr marL="342900" indent="-342900">
              <a:buFont typeface="Wingdings" pitchFamily="2" charset="2"/>
              <a:buChar char="q"/>
            </a:pPr>
            <a:endParaRPr lang="ru-RU" sz="2400" dirty="0"/>
          </a:p>
          <a:p>
            <a:pPr marL="342900" indent="-342900">
              <a:buFont typeface="Wingdings" pitchFamily="2" charset="2"/>
              <a:buChar char="q"/>
            </a:pPr>
            <a:r>
              <a:rPr lang="ru-RU" sz="2400" dirty="0"/>
              <a:t>с. </a:t>
            </a:r>
            <a:r>
              <a:rPr lang="ru-RU" sz="2400" dirty="0" err="1"/>
              <a:t>Нюрдор</a:t>
            </a:r>
            <a:r>
              <a:rPr lang="ru-RU" sz="2400" dirty="0"/>
              <a:t> – </a:t>
            </a:r>
            <a:r>
              <a:rPr lang="ru-RU" sz="2400" dirty="0" err="1"/>
              <a:t>Котья</a:t>
            </a:r>
            <a:r>
              <a:rPr lang="ru-RU" sz="2400" dirty="0"/>
              <a:t> </a:t>
            </a:r>
            <a:r>
              <a:rPr lang="ru-RU" sz="2400" dirty="0" smtClean="0"/>
              <a:t>     (287 132 </a:t>
            </a:r>
            <a:r>
              <a:rPr lang="ru-RU" sz="2400" dirty="0"/>
              <a:t>руб.00 коп.)</a:t>
            </a:r>
          </a:p>
        </p:txBody>
      </p:sp>
      <p:pic>
        <p:nvPicPr>
          <p:cNvPr id="10" name="Picture 2" descr="C:\Users\user\Downloads\IMG_307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01270" cy="1279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User\Desktop\P_20190828_14185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2437" y="2524991"/>
            <a:ext cx="3058233" cy="24998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" name="Picture 2" descr="C:\Users\User\Desktop\IMG_20200427_10462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078" y="4285109"/>
            <a:ext cx="3266534" cy="22243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170" name="Picture 2" descr="C:\Users\User\Desktop\WhatsApp Image 2020-04-27 at 16.25.53 (1)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2625" y="1885466"/>
            <a:ext cx="3319990" cy="23996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838429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436912" y="149356"/>
            <a:ext cx="100692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prstClr val="white"/>
                </a:solidFill>
              </a:rPr>
              <a:t>Благоустройство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0744" y="1839686"/>
            <a:ext cx="415834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ru-RU" sz="2800" dirty="0" smtClean="0"/>
              <a:t>Строительство 2-ой очереди сквера в центре с. </a:t>
            </a:r>
            <a:r>
              <a:rPr lang="ru-RU" sz="2800" dirty="0"/>
              <a:t>Вавож </a:t>
            </a:r>
          </a:p>
          <a:p>
            <a:pPr marL="342900" indent="-342900">
              <a:buFont typeface="Wingdings" pitchFamily="2" charset="2"/>
              <a:buChar char="q"/>
            </a:pPr>
            <a:endParaRPr lang="ru-RU" sz="2800" dirty="0"/>
          </a:p>
          <a:p>
            <a:pPr marL="342900" indent="-342900">
              <a:buFont typeface="Wingdings" pitchFamily="2" charset="2"/>
              <a:buChar char="q"/>
            </a:pPr>
            <a:endParaRPr lang="ru-RU" sz="2800" dirty="0"/>
          </a:p>
          <a:p>
            <a:pPr marL="342900" indent="-342900">
              <a:buFont typeface="Wingdings" pitchFamily="2" charset="2"/>
              <a:buChar char="q"/>
            </a:pPr>
            <a:r>
              <a:rPr lang="ru-RU" sz="2800" dirty="0" smtClean="0"/>
              <a:t>Установка</a:t>
            </a:r>
          </a:p>
          <a:p>
            <a:r>
              <a:rPr lang="ru-RU" sz="2800" dirty="0" smtClean="0"/>
              <a:t> арт </a:t>
            </a:r>
            <a:r>
              <a:rPr lang="ru-RU" sz="2800" dirty="0"/>
              <a:t>–</a:t>
            </a:r>
            <a:r>
              <a:rPr lang="ru-RU" sz="2800" dirty="0" smtClean="0"/>
              <a:t>объекта </a:t>
            </a:r>
          </a:p>
          <a:p>
            <a:r>
              <a:rPr lang="ru-RU" sz="2800" dirty="0" smtClean="0"/>
              <a:t>«Я люблю Вавож»</a:t>
            </a:r>
            <a:endParaRPr lang="ru-RU" sz="2800" dirty="0"/>
          </a:p>
        </p:txBody>
      </p:sp>
      <p:pic>
        <p:nvPicPr>
          <p:cNvPr id="10" name="Picture 2" descr="C:\Users\user\Downloads\IMG_307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01270" cy="1279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User\Desktop\WhatsApp Image 2020-04-27 at 16.25.53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079" y="1153391"/>
            <a:ext cx="3750291" cy="280894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4099" name="Picture 3" descr="C:\Users\User\Desktop\WhatsApp Image 2020-04-27 at 16.25.52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6796" y="3397827"/>
            <a:ext cx="4380932" cy="28666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744850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436912" y="149356"/>
            <a:ext cx="10069285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prstClr val="white"/>
                </a:solidFill>
              </a:rPr>
              <a:t>Благоустройство</a:t>
            </a:r>
          </a:p>
          <a:p>
            <a:pPr algn="ctr"/>
            <a:r>
              <a:rPr lang="ru-RU" sz="2400" dirty="0">
                <a:solidFill>
                  <a:srgbClr val="FF0000"/>
                </a:solidFill>
              </a:rPr>
              <a:t>Участие в федеральной программе </a:t>
            </a:r>
          </a:p>
          <a:p>
            <a:pPr algn="ctr"/>
            <a:r>
              <a:rPr lang="ru-RU" sz="2400" dirty="0">
                <a:solidFill>
                  <a:srgbClr val="FF0000"/>
                </a:solidFill>
              </a:rPr>
              <a:t>«Комплексное развитие сельских территорий»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0636" y="2257570"/>
            <a:ext cx="415834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ru-RU" sz="2600" dirty="0"/>
              <a:t>Установка площадок ТКО 80 шт.</a:t>
            </a:r>
          </a:p>
          <a:p>
            <a:pPr marL="342900" indent="-342900">
              <a:buFont typeface="Wingdings" pitchFamily="2" charset="2"/>
              <a:buChar char="Ø"/>
            </a:pPr>
            <a:endParaRPr lang="ru-RU" sz="2600" dirty="0"/>
          </a:p>
          <a:p>
            <a:pPr marL="342900" indent="-342900">
              <a:buFont typeface="Wingdings" pitchFamily="2" charset="2"/>
              <a:buChar char="Ø"/>
            </a:pPr>
            <a:endParaRPr lang="ru-RU" sz="2600" dirty="0"/>
          </a:p>
          <a:p>
            <a:pPr marL="342900" indent="-342900">
              <a:buFont typeface="Wingdings" pitchFamily="2" charset="2"/>
              <a:buChar char="Ø"/>
            </a:pPr>
            <a:endParaRPr lang="ru-RU" sz="2600" dirty="0"/>
          </a:p>
          <a:p>
            <a:pPr marL="342900" indent="-342900">
              <a:buFont typeface="Wingdings" pitchFamily="2" charset="2"/>
              <a:buChar char="Ø"/>
            </a:pPr>
            <a:r>
              <a:rPr lang="ru-RU" sz="2600" dirty="0"/>
              <a:t>Установка детских площадок (14 шт.)</a:t>
            </a:r>
          </a:p>
          <a:p>
            <a:endParaRPr lang="ru-RU" sz="2600" dirty="0"/>
          </a:p>
        </p:txBody>
      </p:sp>
      <p:pic>
        <p:nvPicPr>
          <p:cNvPr id="10" name="Picture 2" descr="C:\Users\user\Downloads\IMG_307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01270" cy="1279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User\Desktop\IMG_20200427_10462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6" t="25438" b="5644"/>
          <a:stretch/>
        </p:blipFill>
        <p:spPr bwMode="auto">
          <a:xfrm>
            <a:off x="6548089" y="3781064"/>
            <a:ext cx="4438591" cy="27340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User\Desktop\WhatsApp Image 2020-04-27 at 16.25.56.jpe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125" b="17486"/>
          <a:stretch/>
        </p:blipFill>
        <p:spPr bwMode="auto">
          <a:xfrm>
            <a:off x="5255886" y="1579418"/>
            <a:ext cx="3628339" cy="26912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9423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\\192.168.1.150\общая папка\Администрация\Никитина Ю.В\Контейнеры\изображение_viber_2020-03-21_12-27-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2108" y="1279132"/>
            <a:ext cx="8128001" cy="360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436912" y="149356"/>
            <a:ext cx="100692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prstClr val="white"/>
                </a:solidFill>
              </a:rPr>
              <a:t>Благоустройство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03515" y="843180"/>
            <a:ext cx="10765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Установка в с. Вавож 20 контейнеров под раздельный мусор </a:t>
            </a:r>
          </a:p>
        </p:txBody>
      </p:sp>
      <p:pic>
        <p:nvPicPr>
          <p:cNvPr id="10" name="Picture 2" descr="C:\Users\user\Downloads\IMG_3073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01270" cy="1279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User\Desktop\WhatsApp Image 2020-04-27 at 16.25.55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26979">
            <a:off x="7976638" y="2240438"/>
            <a:ext cx="3886942" cy="4361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\\192.168.1.150\общая папка\Администрация\Никитина Ю.В\Контейнеры\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63060">
            <a:off x="691481" y="2079976"/>
            <a:ext cx="3076575" cy="414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7041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081487" y="393343"/>
            <a:ext cx="8277164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Малое и среднее предпринимательство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892628" y="1436913"/>
          <a:ext cx="10515600" cy="50292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617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9283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78566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78566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8964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0009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Число субъектов малого и среднего предпринимательства, всего, из них: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ед.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289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286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99,0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173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Количество средних предприятий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ед.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04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Количество малых предприятий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ед.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56</a:t>
                      </a:r>
                      <a:endParaRPr lang="ru-RU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89,3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169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Количество ИП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чел.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230</a:t>
                      </a:r>
                      <a:endParaRPr lang="ru-RU" sz="16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233</a:t>
                      </a:r>
                      <a:endParaRPr lang="ru-RU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101,3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926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Количество занятых в малом и среднем предпринимательстве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чел.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1827</a:t>
                      </a:r>
                      <a:endParaRPr lang="ru-RU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1847</a:t>
                      </a:r>
                      <a:endParaRPr lang="ru-RU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101,1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173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Численность занятых в экономике, всего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чел.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5272</a:t>
                      </a:r>
                      <a:endParaRPr lang="ru-RU" sz="16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5176</a:t>
                      </a:r>
                      <a:endParaRPr lang="ru-RU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98,2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9833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Удельный вес работников, занятых в сфере МСП в общей численности, занятых в сфере экономики 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%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34,7</a:t>
                      </a:r>
                      <a:endParaRPr lang="ru-RU" sz="16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35,7</a:t>
                      </a:r>
                      <a:endParaRPr lang="ru-RU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103,0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10" name="Picture 2" descr="C:\Users\user\Downloads\IMG_307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01270" cy="1279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2066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1541299" y="279348"/>
            <a:ext cx="10193500" cy="72043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/>
              <a:t>Капитальный ремонт социальных объектов в 2020 году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17170" y="1279132"/>
            <a:ext cx="994954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ru-RU" dirty="0" smtClean="0">
                <a:solidFill>
                  <a:srgbClr val="FF0000"/>
                </a:solidFill>
              </a:rPr>
              <a:t>МОУ </a:t>
            </a:r>
            <a:r>
              <a:rPr lang="ru-RU" dirty="0">
                <a:solidFill>
                  <a:srgbClr val="FF0000"/>
                </a:solidFill>
              </a:rPr>
              <a:t>«</a:t>
            </a:r>
            <a:r>
              <a:rPr lang="ru-RU" dirty="0" err="1">
                <a:solidFill>
                  <a:srgbClr val="FF0000"/>
                </a:solidFill>
              </a:rPr>
              <a:t>Гурезь-Пудгинская</a:t>
            </a:r>
            <a:r>
              <a:rPr lang="ru-RU" dirty="0">
                <a:solidFill>
                  <a:srgbClr val="FF0000"/>
                </a:solidFill>
              </a:rPr>
              <a:t> СОШ им. </a:t>
            </a:r>
            <a:r>
              <a:rPr lang="ru-RU" dirty="0" err="1">
                <a:solidFill>
                  <a:srgbClr val="FF0000"/>
                </a:solidFill>
              </a:rPr>
              <a:t>К.Герда</a:t>
            </a:r>
            <a:r>
              <a:rPr lang="ru-RU" dirty="0">
                <a:solidFill>
                  <a:srgbClr val="FF0000"/>
                </a:solidFill>
              </a:rPr>
              <a:t>»</a:t>
            </a:r>
          </a:p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ru-RU" dirty="0">
                <a:solidFill>
                  <a:srgbClr val="FF0000"/>
                </a:solidFill>
              </a:rPr>
              <a:t>МОУ «</a:t>
            </a:r>
            <a:r>
              <a:rPr lang="ru-RU" dirty="0" err="1">
                <a:solidFill>
                  <a:srgbClr val="FF0000"/>
                </a:solidFill>
              </a:rPr>
              <a:t>Каменноключинская</a:t>
            </a:r>
            <a:r>
              <a:rPr lang="ru-RU" dirty="0">
                <a:solidFill>
                  <a:srgbClr val="FF0000"/>
                </a:solidFill>
              </a:rPr>
              <a:t> ООШ»</a:t>
            </a:r>
          </a:p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ru-RU" dirty="0">
                <a:solidFill>
                  <a:srgbClr val="FF0000"/>
                </a:solidFill>
              </a:rPr>
              <a:t>МКОУ «</a:t>
            </a:r>
            <a:r>
              <a:rPr lang="ru-RU" dirty="0" err="1" smtClean="0">
                <a:solidFill>
                  <a:srgbClr val="FF0000"/>
                </a:solidFill>
              </a:rPr>
              <a:t>Тыловыл-Пельгинская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FF0000"/>
                </a:solidFill>
              </a:rPr>
              <a:t>ООШ»</a:t>
            </a:r>
          </a:p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ru-RU" dirty="0">
                <a:solidFill>
                  <a:srgbClr val="FF0000"/>
                </a:solidFill>
              </a:rPr>
              <a:t>МДОУ детский сад «Колосок» д. Большая </a:t>
            </a:r>
            <a:r>
              <a:rPr lang="ru-RU" dirty="0" err="1">
                <a:solidFill>
                  <a:srgbClr val="FF0000"/>
                </a:solidFill>
              </a:rPr>
              <a:t>Гурезь</a:t>
            </a:r>
            <a:r>
              <a:rPr lang="ru-RU" dirty="0">
                <a:solidFill>
                  <a:srgbClr val="FF0000"/>
                </a:solidFill>
              </a:rPr>
              <a:t> –</a:t>
            </a:r>
            <a:r>
              <a:rPr lang="ru-RU" dirty="0" err="1">
                <a:solidFill>
                  <a:srgbClr val="FF0000"/>
                </a:solidFill>
              </a:rPr>
              <a:t>Пудга</a:t>
            </a:r>
            <a:endParaRPr lang="ru-RU" dirty="0">
              <a:solidFill>
                <a:srgbClr val="FF0000"/>
              </a:solidFill>
            </a:endParaRPr>
          </a:p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ru-RU" dirty="0">
                <a:solidFill>
                  <a:srgbClr val="FF0000"/>
                </a:solidFill>
              </a:rPr>
              <a:t>МДОУ детский сад «Сказка» с. </a:t>
            </a:r>
            <a:r>
              <a:rPr lang="ru-RU" dirty="0" err="1">
                <a:solidFill>
                  <a:srgbClr val="FF0000"/>
                </a:solidFill>
              </a:rPr>
              <a:t>Волипельга</a:t>
            </a:r>
            <a:endParaRPr lang="ru-RU" dirty="0">
              <a:solidFill>
                <a:srgbClr val="FF0000"/>
              </a:solidFill>
            </a:endParaRPr>
          </a:p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ru-RU" dirty="0"/>
              <a:t>МОУ «</a:t>
            </a:r>
            <a:r>
              <a:rPr lang="ru-RU" dirty="0" err="1"/>
              <a:t>Большеволковская</a:t>
            </a:r>
            <a:r>
              <a:rPr lang="ru-RU" dirty="0"/>
              <a:t> СОШ» д. </a:t>
            </a:r>
            <a:r>
              <a:rPr lang="ru-RU" dirty="0" err="1"/>
              <a:t>Березек</a:t>
            </a:r>
            <a:endParaRPr lang="ru-RU" dirty="0"/>
          </a:p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ru-RU" dirty="0" smtClean="0"/>
              <a:t>МОУ </a:t>
            </a:r>
            <a:r>
              <a:rPr lang="ru-RU" dirty="0"/>
              <a:t>«</a:t>
            </a:r>
            <a:r>
              <a:rPr lang="ru-RU" dirty="0" err="1"/>
              <a:t>Волипельгинская</a:t>
            </a:r>
            <a:r>
              <a:rPr lang="ru-RU" dirty="0"/>
              <a:t> СОШ» д. </a:t>
            </a:r>
            <a:r>
              <a:rPr lang="ru-RU" dirty="0" err="1"/>
              <a:t>Зядлуд</a:t>
            </a:r>
            <a:endParaRPr lang="ru-RU" dirty="0"/>
          </a:p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ru-RU" dirty="0"/>
              <a:t>МОУ «</a:t>
            </a:r>
            <a:r>
              <a:rPr lang="ru-RU" dirty="0" err="1"/>
              <a:t>Гурезь-Пудгинская</a:t>
            </a:r>
            <a:r>
              <a:rPr lang="ru-RU" dirty="0"/>
              <a:t> СОШ им. </a:t>
            </a:r>
            <a:r>
              <a:rPr lang="ru-RU" dirty="0" err="1"/>
              <a:t>К.Герда</a:t>
            </a:r>
            <a:r>
              <a:rPr lang="ru-RU" dirty="0"/>
              <a:t>» д. </a:t>
            </a:r>
            <a:r>
              <a:rPr lang="ru-RU" dirty="0" err="1"/>
              <a:t>Уе-Докья</a:t>
            </a:r>
            <a:endParaRPr lang="ru-RU" dirty="0"/>
          </a:p>
        </p:txBody>
      </p:sp>
      <p:pic>
        <p:nvPicPr>
          <p:cNvPr id="6" name="Picture 2" descr="C:\Users\user\Downloads\IMG_307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01270" cy="1279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334573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007269" y="1542197"/>
          <a:ext cx="10058400" cy="4641516"/>
        </p:xfrm>
        <a:graphic>
          <a:graphicData uri="http://schemas.openxmlformats.org/drawingml/2006/table">
            <a:tbl>
              <a:tblPr firstRow="1" bandRow="1">
                <a:tableStyleId>{775DCB02-9BB8-47FD-8907-85C794F793BA}</a:tableStyleId>
              </a:tblPr>
              <a:tblGrid>
                <a:gridCol w="61744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99176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9217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80635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</a:rPr>
                        <a:t>Вид экономической деятельности</a:t>
                      </a:r>
                      <a:endParaRPr lang="ru-RU" sz="2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</a:rPr>
                        <a:t>Количество предприятий МСП</a:t>
                      </a: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8268"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Ед.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171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63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Сельское хозяйство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33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1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10,3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38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Лесное хозяйство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11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3,4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263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Торговля розничная, общественное питание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85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27,0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676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Сфера производства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29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9,4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836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Строительство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21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6,6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820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Ремонт автомашин и грузоперевозки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51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16,0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5170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Прочая деятельность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37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27,3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651379" y="393344"/>
            <a:ext cx="8952931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Малое и среднее предпринимательство</a:t>
            </a:r>
          </a:p>
        </p:txBody>
      </p:sp>
      <p:pic>
        <p:nvPicPr>
          <p:cNvPr id="11" name="Picture 2" descr="C:\Users\user\Downloads\IMG_307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01270" cy="1279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0904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Объект 2"/>
          <p:cNvSpPr>
            <a:spLocks noGrp="1"/>
          </p:cNvSpPr>
          <p:nvPr>
            <p:ph sz="half" idx="1"/>
          </p:nvPr>
        </p:nvSpPr>
        <p:spPr>
          <a:xfrm>
            <a:off x="1201271" y="5246913"/>
            <a:ext cx="3200400" cy="1396257"/>
          </a:xfrm>
          <a:prstGeom prst="rect">
            <a:avLst/>
          </a:prstGeom>
        </p:spPr>
        <p:txBody>
          <a:bodyPr>
            <a:normAutofit fontScale="25000" lnSpcReduction="20000"/>
          </a:bodyPr>
          <a:lstStyle/>
          <a:p>
            <a:pPr marL="0" indent="0">
              <a:buClr>
                <a:schemeClr val="accent3"/>
              </a:buClr>
              <a:buNone/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400" b="1" dirty="0">
                <a:cs typeface="Times New Roman" panose="02020603050405020304" pitchFamily="18" charset="0"/>
              </a:rPr>
              <a:t>Строительство </a:t>
            </a:r>
          </a:p>
          <a:p>
            <a:pPr marL="0" indent="0">
              <a:buClr>
                <a:schemeClr val="accent3"/>
              </a:buClr>
              <a:buNone/>
              <a:defRPr/>
            </a:pPr>
            <a:r>
              <a:rPr lang="ru-RU" sz="6400" b="1" dirty="0">
                <a:cs typeface="Times New Roman" panose="02020603050405020304" pitchFamily="18" charset="0"/>
              </a:rPr>
              <a:t> Убойного цеха  2020гг</a:t>
            </a:r>
          </a:p>
          <a:p>
            <a:pPr marL="0" indent="0">
              <a:buClr>
                <a:schemeClr val="accent3"/>
              </a:buClr>
              <a:buNone/>
              <a:defRPr/>
            </a:pPr>
            <a:r>
              <a:rPr lang="ru-RU" sz="6400" b="1" dirty="0">
                <a:cs typeface="Times New Roman" panose="02020603050405020304" pitchFamily="18" charset="0"/>
              </a:rPr>
              <a:t> ИП </a:t>
            </a:r>
            <a:r>
              <a:rPr lang="ru-RU" sz="6400" b="1" dirty="0" err="1">
                <a:cs typeface="Times New Roman" panose="02020603050405020304" pitchFamily="18" charset="0"/>
              </a:rPr>
              <a:t>Джумаев</a:t>
            </a:r>
            <a:r>
              <a:rPr lang="ru-RU" sz="6400" b="1" dirty="0">
                <a:cs typeface="Times New Roman" panose="02020603050405020304" pitchFamily="18" charset="0"/>
              </a:rPr>
              <a:t> З.Т.  </a:t>
            </a:r>
          </a:p>
          <a:p>
            <a:pPr marL="0" indent="0">
              <a:buClr>
                <a:schemeClr val="accent3"/>
              </a:buClr>
              <a:buNone/>
              <a:defRPr/>
            </a:pPr>
            <a:r>
              <a:rPr lang="ru-RU" sz="6400" dirty="0">
                <a:solidFill>
                  <a:srgbClr val="FF0000"/>
                </a:solidFill>
                <a:cs typeface="Times New Roman" panose="02020603050405020304" pitchFamily="18" charset="0"/>
              </a:rPr>
              <a:t> Инвестиции - 10 млн. руб.,   </a:t>
            </a:r>
          </a:p>
          <a:p>
            <a:pPr marL="0" indent="0">
              <a:buClr>
                <a:schemeClr val="accent3"/>
              </a:buClr>
              <a:buNone/>
              <a:defRPr/>
            </a:pPr>
            <a:r>
              <a:rPr lang="ru-RU" sz="6400" dirty="0">
                <a:solidFill>
                  <a:srgbClr val="FF0000"/>
                </a:solidFill>
                <a:cs typeface="Times New Roman" panose="02020603050405020304" pitchFamily="18" charset="0"/>
              </a:rPr>
              <a:t>  рабочие места -  8 чел.</a:t>
            </a:r>
          </a:p>
          <a:p>
            <a:pPr marL="0" indent="0">
              <a:buClr>
                <a:schemeClr val="accent3"/>
              </a:buClr>
              <a:buNone/>
              <a:defRPr/>
            </a:pPr>
            <a:r>
              <a:rPr lang="ru-RU" sz="6400" b="1" dirty="0">
                <a:solidFill>
                  <a:schemeClr val="accent2">
                    <a:lumMod val="75000"/>
                  </a:schemeClr>
                </a:solidFill>
                <a:cs typeface="Times New Roman" panose="02020603050405020304" pitchFamily="18" charset="0"/>
              </a:rPr>
              <a:t>    </a:t>
            </a:r>
          </a:p>
          <a:p>
            <a:pPr marL="0" indent="0">
              <a:buClr>
                <a:schemeClr val="accent3"/>
              </a:buClr>
              <a:buNone/>
              <a:defRPr/>
            </a:pPr>
            <a:r>
              <a:rPr lang="ru-RU" sz="6400" b="1" dirty="0">
                <a:solidFill>
                  <a:schemeClr val="accent2">
                    <a:lumMod val="75000"/>
                  </a:schemeClr>
                </a:solidFill>
                <a:cs typeface="Times New Roman" panose="02020603050405020304" pitchFamily="18" charset="0"/>
              </a:rPr>
              <a:t>    </a:t>
            </a:r>
            <a:endParaRPr lang="ru-RU" sz="6400" dirty="0">
              <a:solidFill>
                <a:srgbClr val="000000"/>
              </a:solidFill>
              <a:ea typeface="Lucida Sans Unicode"/>
              <a:cs typeface="Times New Roman" panose="02020603050405020304" pitchFamily="18" charset="0"/>
            </a:endParaRPr>
          </a:p>
        </p:txBody>
      </p:sp>
      <p:pic>
        <p:nvPicPr>
          <p:cNvPr id="24" name="Picture 2" descr="\\192.168.1.188\общая_рс\ФОТОГРАФИИ\рабочая поездка минэконом 08082019\20190808_14321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5443" b="14162"/>
          <a:stretch>
            <a:fillRect/>
          </a:stretch>
        </p:blipFill>
        <p:spPr bwMode="auto">
          <a:xfrm>
            <a:off x="1201270" y="1472714"/>
            <a:ext cx="3817043" cy="36017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488149" y="5074431"/>
            <a:ext cx="347429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Times New Roman" panose="02020603050405020304" pitchFamily="18" charset="0"/>
              </a:rPr>
              <a:t>Создание рыбоводческого хозяйства в. </a:t>
            </a:r>
            <a:r>
              <a:rPr kumimoji="0" lang="ru-RU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Times New Roman" panose="02020603050405020304" pitchFamily="18" charset="0"/>
              </a:rPr>
              <a:t>Колногорово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Times New Roman" panose="02020603050405020304" pitchFamily="18" charset="0"/>
              </a:rPr>
              <a:t>  </a:t>
            </a:r>
            <a:r>
              <a:rPr kumimoji="0" lang="ru-RU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Times New Roman" panose="02020603050405020304" pitchFamily="18" charset="0"/>
              </a:rPr>
              <a:t>Вавожского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Times New Roman" panose="02020603050405020304" pitchFamily="18" charset="0"/>
              </a:rPr>
              <a:t> района  2019-2022гг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Lucida Sans Unicode"/>
                <a:cs typeface="Times New Roman" panose="02020603050405020304" pitchFamily="18" charset="0"/>
              </a:rPr>
              <a:t>ИП Чайников С. Л.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Lucida Sans Unicode"/>
                <a:cs typeface="Times New Roman" panose="02020603050405020304" pitchFamily="18" charset="0"/>
              </a:rPr>
              <a:t>Инвестиции     - 4,0 млн. руб.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Times New Roman" panose="02020603050405020304" pitchFamily="18" charset="0"/>
              </a:rPr>
              <a:t>Рабочие места -  2 чел.</a:t>
            </a:r>
          </a:p>
        </p:txBody>
      </p:sp>
      <p:pic>
        <p:nvPicPr>
          <p:cNvPr id="25" name="Picture 3" descr="\\192.168.1.188\общая_рс\ФОТОГРАФИИ\рабочая поездка минэконом 08082019\IMG-0bb97abd33af84cbf93569f708833457-V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08914" y="1531700"/>
            <a:ext cx="4278086" cy="35427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741715" y="393344"/>
            <a:ext cx="9514114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Инвестиционные проекты малого бизнеса</a:t>
            </a:r>
          </a:p>
        </p:txBody>
      </p:sp>
      <p:pic>
        <p:nvPicPr>
          <p:cNvPr id="14" name="Picture 2" descr="C:\Users\user\Downloads\IMG_3073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01270" cy="1279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5980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7200200" y="5267867"/>
            <a:ext cx="31683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Times New Roman" panose="02020603050405020304" pitchFamily="18" charset="0"/>
              </a:rPr>
              <a:t>Строительство ПТО                                                              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Times New Roman" panose="02020603050405020304" pitchFamily="18" charset="0"/>
              </a:rPr>
              <a:t>автомобилей 2019-2020гг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Times New Roman" panose="02020603050405020304" pitchFamily="18" charset="0"/>
              </a:rPr>
              <a:t>ИП Лопатин А.В.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Times New Roman" panose="02020603050405020304" pitchFamily="18" charset="0"/>
              </a:rPr>
              <a:t>Инвестиции     -  4,0 млн. руб.     Рабочие места -  2 чел.</a:t>
            </a:r>
          </a:p>
        </p:txBody>
      </p:sp>
      <p:sp>
        <p:nvSpPr>
          <p:cNvPr id="15" name="Объект 2"/>
          <p:cNvSpPr>
            <a:spLocks noGrp="1"/>
          </p:cNvSpPr>
          <p:nvPr>
            <p:ph sz="half" idx="1"/>
          </p:nvPr>
        </p:nvSpPr>
        <p:spPr>
          <a:xfrm>
            <a:off x="1927852" y="5137179"/>
            <a:ext cx="3276174" cy="1567247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Clr>
                <a:schemeClr val="accent3"/>
              </a:buClr>
              <a:buNone/>
              <a:defRPr/>
            </a:pPr>
            <a:r>
              <a:rPr lang="ru-RU" sz="1600" b="1" dirty="0">
                <a:cs typeface="Times New Roman" panose="02020603050405020304" pitchFamily="18" charset="0"/>
              </a:rPr>
              <a:t>Строительство гостиницы  на 32 места  со столовой </a:t>
            </a:r>
          </a:p>
          <a:p>
            <a:pPr marL="0" indent="0">
              <a:spcBef>
                <a:spcPts val="0"/>
              </a:spcBef>
              <a:buClr>
                <a:schemeClr val="accent3"/>
              </a:buClr>
              <a:buNone/>
              <a:defRPr/>
            </a:pPr>
            <a:r>
              <a:rPr lang="ru-RU" sz="1600" b="1" dirty="0">
                <a:cs typeface="Times New Roman" panose="02020603050405020304" pitchFamily="18" charset="0"/>
              </a:rPr>
              <a:t>2017-2020гг</a:t>
            </a:r>
          </a:p>
          <a:p>
            <a:pPr marL="0" indent="0">
              <a:spcBef>
                <a:spcPts val="0"/>
              </a:spcBef>
              <a:buClr>
                <a:schemeClr val="accent3"/>
              </a:buClr>
              <a:buNone/>
              <a:defRPr/>
            </a:pPr>
            <a:r>
              <a:rPr lang="ru-RU" sz="1600" b="1" dirty="0">
                <a:cs typeface="Times New Roman" panose="02020603050405020304" pitchFamily="18" charset="0"/>
              </a:rPr>
              <a:t>ИП Темников П.Н.</a:t>
            </a:r>
          </a:p>
          <a:p>
            <a:pPr marL="0" indent="0">
              <a:spcBef>
                <a:spcPts val="0"/>
              </a:spcBef>
              <a:buClr>
                <a:schemeClr val="accent3"/>
              </a:buClr>
              <a:buNone/>
              <a:defRPr/>
            </a:pPr>
            <a:r>
              <a:rPr lang="ru-RU" sz="1600" dirty="0">
                <a:solidFill>
                  <a:srgbClr val="FF0000"/>
                </a:solidFill>
                <a:cs typeface="Times New Roman" panose="02020603050405020304" pitchFamily="18" charset="0"/>
              </a:rPr>
              <a:t>Инвестиции     -  10 млн. руб.</a:t>
            </a:r>
          </a:p>
          <a:p>
            <a:pPr marL="0" indent="0">
              <a:spcBef>
                <a:spcPts val="0"/>
              </a:spcBef>
              <a:buClr>
                <a:schemeClr val="accent3"/>
              </a:buClr>
              <a:buNone/>
              <a:defRPr/>
            </a:pPr>
            <a:r>
              <a:rPr lang="ru-RU" sz="1600" dirty="0">
                <a:solidFill>
                  <a:srgbClr val="FF0000"/>
                </a:solidFill>
                <a:cs typeface="Times New Roman" panose="02020603050405020304" pitchFamily="18" charset="0"/>
              </a:rPr>
              <a:t>Рабочие места -  2  чел.</a:t>
            </a:r>
          </a:p>
          <a:p>
            <a:pPr marL="0" indent="0">
              <a:buClr>
                <a:schemeClr val="accent3"/>
              </a:buClr>
              <a:buNone/>
              <a:defRPr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cs typeface="Times New Roman" panose="02020603050405020304" pitchFamily="18" charset="0"/>
              </a:rPr>
              <a:t>  </a:t>
            </a:r>
          </a:p>
          <a:p>
            <a:pPr marL="0" indent="0">
              <a:buClr>
                <a:schemeClr val="accent3"/>
              </a:buClr>
              <a:buNone/>
              <a:defRPr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</a:t>
            </a:r>
          </a:p>
          <a:p>
            <a:pPr marL="0" indent="0">
              <a:buClr>
                <a:schemeClr val="accent3"/>
              </a:buClr>
              <a:buNone/>
              <a:defRPr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2887" y="1613946"/>
            <a:ext cx="5440195" cy="336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60329" y="1613946"/>
            <a:ext cx="3408223" cy="336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741715" y="393344"/>
            <a:ext cx="9514114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Инвестиционные проекты малого бизнеса</a:t>
            </a:r>
          </a:p>
        </p:txBody>
      </p:sp>
      <p:pic>
        <p:nvPicPr>
          <p:cNvPr id="16" name="Picture 2" descr="C:\Users\user\Downloads\IMG_3073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01270" cy="1279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81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\Downloads\IMG_307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43725" cy="1324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Содержимое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7198208"/>
              </p:ext>
            </p:extLst>
          </p:nvPr>
        </p:nvGraphicFramePr>
        <p:xfrm>
          <a:off x="220816" y="1496291"/>
          <a:ext cx="5413664" cy="50499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92443" y="1485901"/>
            <a:ext cx="5197330" cy="5101936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2927648" y="251830"/>
            <a:ext cx="6408712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Сельское хозяйство</a:t>
            </a:r>
          </a:p>
        </p:txBody>
      </p:sp>
    </p:spTree>
    <p:extLst>
      <p:ext uri="{BB962C8B-B14F-4D97-AF65-F5344CB8AC3E}">
        <p14:creationId xmlns:p14="http://schemas.microsoft.com/office/powerpoint/2010/main" val="3037129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40088" y="919092"/>
            <a:ext cx="7416824" cy="720080"/>
          </a:xfrm>
          <a:ln>
            <a:noFill/>
          </a:ln>
        </p:spPr>
        <p:txBody>
          <a:bodyPr>
            <a:normAutofit/>
          </a:bodyPr>
          <a:lstStyle/>
          <a:p>
            <a:pPr algn="ctr"/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Sans Serif" pitchFamily="34" charset="0"/>
                <a:ea typeface="Microsoft Sans Serif" pitchFamily="34" charset="0"/>
                <a:cs typeface="Microsoft Sans Serif" pitchFamily="34" charset="0"/>
              </a:rPr>
              <a:t>Топ-10 районов Удмуртской Республики по продуктивности</a:t>
            </a:r>
            <a:b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Sans Serif" pitchFamily="34" charset="0"/>
                <a:ea typeface="Microsoft Sans Serif" pitchFamily="34" charset="0"/>
                <a:cs typeface="Microsoft Sans Serif" pitchFamily="34" charset="0"/>
              </a:rPr>
            </a:b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Sans Serif" pitchFamily="34" charset="0"/>
                <a:ea typeface="Microsoft Sans Serif" pitchFamily="34" charset="0"/>
                <a:cs typeface="Microsoft Sans Serif" pitchFamily="34" charset="0"/>
              </a:rPr>
              <a:t> дойного стада в 2019 году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34423494"/>
              </p:ext>
            </p:extLst>
          </p:nvPr>
        </p:nvGraphicFramePr>
        <p:xfrm>
          <a:off x="5962871" y="1746042"/>
          <a:ext cx="5325616" cy="48398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99004591"/>
              </p:ext>
            </p:extLst>
          </p:nvPr>
        </p:nvGraphicFramePr>
        <p:xfrm>
          <a:off x="696689" y="1756925"/>
          <a:ext cx="5088969" cy="48180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927648" y="251830"/>
            <a:ext cx="6408712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Сельское хозяйство</a:t>
            </a:r>
          </a:p>
        </p:txBody>
      </p:sp>
      <p:pic>
        <p:nvPicPr>
          <p:cNvPr id="12" name="Picture 2" descr="C:\Users\user\Downloads\IMG_3073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01271" cy="1279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7585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7648" y="953250"/>
            <a:ext cx="5976664" cy="432048"/>
          </a:xfrm>
          <a:ln>
            <a:noFill/>
          </a:ln>
        </p:spPr>
        <p:txBody>
          <a:bodyPr>
            <a:noAutofit/>
          </a:bodyPr>
          <a:lstStyle/>
          <a:p>
            <a:pPr algn="ctr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Sans Serif" pitchFamily="34" charset="0"/>
                <a:ea typeface="Microsoft Sans Serif" pitchFamily="34" charset="0"/>
                <a:cs typeface="Microsoft Sans Serif" pitchFamily="34" charset="0"/>
              </a:rPr>
              <a:t>Производство зерна в СХО и КФХ</a:t>
            </a:r>
          </a:p>
        </p:txBody>
      </p:sp>
      <p:pic>
        <p:nvPicPr>
          <p:cNvPr id="2050" name="Picture 2" descr="C:\Users\Человек\Desktop\мои документы\ДОКЛАДЫ\Доклад 2019\доклад с презентацией\топ 3 зерно — копи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687212" y="1557782"/>
            <a:ext cx="5638800" cy="47232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graphicFrame>
        <p:nvGraphicFramePr>
          <p:cNvPr id="9" name="Содержимое 3"/>
          <p:cNvGraphicFramePr>
            <a:graphicFrameLocks/>
          </p:cNvGraphicFramePr>
          <p:nvPr/>
        </p:nvGraphicFramePr>
        <p:xfrm>
          <a:off x="600637" y="1565177"/>
          <a:ext cx="4864291" cy="47811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6346372" y="1557785"/>
            <a:ext cx="4320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ea typeface="+mn-ea"/>
                <a:cs typeface="+mn-cs"/>
              </a:rPr>
              <a:t>Топ 3 районов по 2 климатическим зонам    Удмуртской Республики по валовому сбору зерна в бункерном весе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927648" y="251830"/>
            <a:ext cx="6408712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Сельское хозяйство</a:t>
            </a:r>
          </a:p>
        </p:txBody>
      </p:sp>
      <p:pic>
        <p:nvPicPr>
          <p:cNvPr id="14" name="Picture 2" descr="C:\Users\user\Downloads\IMG_3073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01271" cy="1279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7692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02774" y="2149626"/>
            <a:ext cx="1166948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Выручка от реализации сельскохозяйственной продукции, работ и услуг -   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2 174,4 млн. руб.</a:t>
            </a:r>
          </a:p>
          <a:p>
            <a:pPr marL="457200" marR="0" lvl="0" indent="-45720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Чистая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прибыль - 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467,3 млн. руб. </a:t>
            </a:r>
          </a:p>
          <a:p>
            <a:pPr marL="457200" marR="0" lvl="0" indent="-45720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Уровень рентабельности –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26,5%</a:t>
            </a:r>
          </a:p>
          <a:p>
            <a:pPr marL="457200" marR="0" lvl="0" indent="-45720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Получено государственной поддержки по АПК  -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200,7 млн. руб.,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</a:p>
          <a:p>
            <a:pPr marL="457200" marR="0" lvl="0" indent="-45720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в т.ч. сельскохозяйственными организациями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-180,8 млн.руб.</a:t>
            </a:r>
          </a:p>
          <a:p>
            <a:pPr marL="457200" marR="0" lvl="0" indent="-45720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Уплачено налогов в бюджет –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285,9 </a:t>
            </a:r>
            <a:r>
              <a:rPr kumimoji="0" lang="ru-RU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млн.руб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15687" y="1505063"/>
            <a:ext cx="116368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Основные финансовые показатели работы сельскохозяйственных организаций района: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19636" y="264880"/>
            <a:ext cx="6408712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Сельское хозяйство</a:t>
            </a:r>
          </a:p>
        </p:txBody>
      </p:sp>
      <p:pic>
        <p:nvPicPr>
          <p:cNvPr id="11" name="Picture 2" descr="C:\Users\user\Downloads\IMG_3073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01271" cy="1279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8950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0376" y="474487"/>
            <a:ext cx="10273141" cy="576064"/>
          </a:xfrm>
          <a:ln>
            <a:noFill/>
          </a:ln>
        </p:spPr>
        <p:txBody>
          <a:bodyPr>
            <a:noAutofit/>
          </a:bodyPr>
          <a:lstStyle/>
          <a:p>
            <a:pPr algn="ctr"/>
            <a:r>
              <a:rPr lang="ru-RU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Задачи отрасли сельского хозяйства на 2020 </a:t>
            </a:r>
            <a:r>
              <a:rPr lang="ru-RU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год:</a:t>
            </a:r>
            <a:endParaRPr lang="ru-RU" sz="24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2623" y="1900614"/>
            <a:ext cx="8750596" cy="4271586"/>
          </a:xfrm>
          <a:ln>
            <a:noFill/>
          </a:ln>
        </p:spPr>
        <p:txBody>
          <a:bodyPr>
            <a:noAutofit/>
          </a:bodyPr>
          <a:lstStyle/>
          <a:p>
            <a:pPr>
              <a:buClr>
                <a:schemeClr val="tx1"/>
              </a:buClr>
              <a:buFont typeface="Wingdings" pitchFamily="2" charset="2"/>
              <a:buChar char="q"/>
            </a:pPr>
            <a:r>
              <a:rPr lang="ru-RU" sz="2200" dirty="0" smtClean="0"/>
              <a:t> - обеспечить рост производства молока не менее </a:t>
            </a:r>
            <a:r>
              <a:rPr lang="ru-RU" sz="2200" b="1" dirty="0" smtClean="0"/>
              <a:t>10%</a:t>
            </a:r>
            <a:r>
              <a:rPr lang="ru-RU" sz="2200" dirty="0" smtClean="0"/>
              <a:t> и довести валовое производство молока до </a:t>
            </a:r>
            <a:r>
              <a:rPr lang="ru-RU" sz="2200" b="1" dirty="0" smtClean="0"/>
              <a:t>76 </a:t>
            </a:r>
            <a:r>
              <a:rPr lang="ru-RU" sz="2200" b="1" dirty="0" err="1" smtClean="0"/>
              <a:t>тыс.тонн</a:t>
            </a:r>
            <a:r>
              <a:rPr lang="ru-RU" sz="2200" b="1" dirty="0" smtClean="0"/>
              <a:t>.</a:t>
            </a:r>
          </a:p>
          <a:p>
            <a:pPr>
              <a:buClr>
                <a:schemeClr val="tx1"/>
              </a:buClr>
              <a:buFont typeface="Wingdings" pitchFamily="2" charset="2"/>
              <a:buChar char="q"/>
            </a:pPr>
            <a:endParaRPr lang="ru-RU" sz="2200" dirty="0" smtClean="0"/>
          </a:p>
          <a:p>
            <a:pPr>
              <a:buClr>
                <a:schemeClr val="tx1"/>
              </a:buClr>
              <a:buFont typeface="Wingdings" pitchFamily="2" charset="2"/>
              <a:buChar char="q"/>
            </a:pPr>
            <a:r>
              <a:rPr lang="ru-RU" sz="2200" dirty="0" smtClean="0"/>
              <a:t>- добиться продуктивности дойного стада не менее </a:t>
            </a:r>
            <a:r>
              <a:rPr lang="ru-RU" sz="2200" b="1" dirty="0" smtClean="0"/>
              <a:t>8000 кг;</a:t>
            </a:r>
          </a:p>
          <a:p>
            <a:pPr>
              <a:buClr>
                <a:schemeClr val="tx1"/>
              </a:buClr>
              <a:buFont typeface="Wingdings" pitchFamily="2" charset="2"/>
              <a:buChar char="q"/>
            </a:pPr>
            <a:endParaRPr lang="ru-RU" sz="2200" dirty="0" smtClean="0"/>
          </a:p>
          <a:p>
            <a:pPr>
              <a:buClr>
                <a:schemeClr val="tx1"/>
              </a:buClr>
              <a:buFont typeface="Wingdings" pitchFamily="2" charset="2"/>
              <a:buChar char="q"/>
            </a:pPr>
            <a:r>
              <a:rPr lang="ru-RU" sz="2200" b="1" dirty="0" smtClean="0"/>
              <a:t>- </a:t>
            </a:r>
            <a:r>
              <a:rPr lang="ru-RU" sz="2200" dirty="0" smtClean="0"/>
              <a:t>заготовить кормов по 60 ц. </a:t>
            </a:r>
            <a:r>
              <a:rPr lang="ru-RU" sz="2200" dirty="0" err="1" smtClean="0"/>
              <a:t>к.ед</a:t>
            </a:r>
            <a:r>
              <a:rPr lang="ru-RU" sz="2200" dirty="0" smtClean="0"/>
              <a:t>. в расчете на 1 </a:t>
            </a:r>
            <a:r>
              <a:rPr lang="ru-RU" sz="2200" dirty="0" err="1" smtClean="0"/>
              <a:t>усл</a:t>
            </a:r>
            <a:r>
              <a:rPr lang="ru-RU" sz="2200" dirty="0" smtClean="0"/>
              <a:t>. гол. скота, увеличить объемы заготовки сенажа;</a:t>
            </a:r>
          </a:p>
          <a:p>
            <a:pPr>
              <a:buClr>
                <a:schemeClr val="tx1"/>
              </a:buClr>
              <a:buFont typeface="Wingdings" pitchFamily="2" charset="2"/>
              <a:buChar char="q"/>
            </a:pPr>
            <a:endParaRPr lang="ru-RU" sz="2200" dirty="0" smtClean="0"/>
          </a:p>
          <a:p>
            <a:pPr>
              <a:buClr>
                <a:schemeClr val="tx1"/>
              </a:buClr>
              <a:buFont typeface="Wingdings" pitchFamily="2" charset="2"/>
              <a:buChar char="q"/>
            </a:pPr>
            <a:r>
              <a:rPr lang="ru-RU" sz="2200" dirty="0" smtClean="0"/>
              <a:t>- вовлечь в оборот неиспользуемые земли сельскохозяйственного назначения.</a:t>
            </a:r>
          </a:p>
          <a:p>
            <a:pPr>
              <a:buFont typeface="Wingdings" pitchFamily="2" charset="2"/>
              <a:buChar char="q"/>
            </a:pPr>
            <a:endParaRPr lang="ru-RU" sz="2000" dirty="0"/>
          </a:p>
        </p:txBody>
      </p:sp>
      <p:pic>
        <p:nvPicPr>
          <p:cNvPr id="4" name="Picture 2" descr="C:\Users\user\Downloads\IMG_307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43725" cy="1324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90169" y="1579418"/>
            <a:ext cx="2689183" cy="1413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69294" y="4786390"/>
            <a:ext cx="2575591" cy="1736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Содержимое 3" descr="поле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10255" y="4827670"/>
            <a:ext cx="2618509" cy="1695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Содержимое 7" descr="карусель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849984" y="3114843"/>
            <a:ext cx="2566008" cy="14675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6096000" y="1065973"/>
            <a:ext cx="427808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Предприятия по производству и переработке пищевых продуктов: </a:t>
            </a:r>
            <a:endParaRPr kumimoji="0" lang="ru-RU" alt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- Кооператив "</a:t>
            </a:r>
            <a:r>
              <a:rPr kumimoji="0" lang="ru-RU" alt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Вавожское</a:t>
            </a:r>
            <a:r>
              <a:rPr kumimoji="0" lang="ru-RU" alt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alt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райпо</a:t>
            </a:r>
            <a:r>
              <a:rPr kumimoji="0" lang="ru-RU" alt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";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- ПО "</a:t>
            </a:r>
            <a:r>
              <a:rPr kumimoji="0" lang="ru-RU" alt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Вавожский</a:t>
            </a:r>
            <a:r>
              <a:rPr kumimoji="0" lang="ru-RU" alt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alt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хлебокомбинат</a:t>
            </a:r>
            <a:r>
              <a:rPr kumimoji="0" lang="ru-RU" alt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"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- ООО «</a:t>
            </a:r>
            <a:r>
              <a:rPr kumimoji="0" lang="ru-RU" alt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Какмож</a:t>
            </a:r>
            <a:r>
              <a:rPr kumimoji="0" lang="ru-RU" alt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1»;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- ИП </a:t>
            </a:r>
            <a:r>
              <a:rPr kumimoji="0" lang="ru-RU" alt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Джумаев</a:t>
            </a:r>
            <a:r>
              <a:rPr kumimoji="0" lang="ru-RU" alt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З.Т. (колбасный цех).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Услуги ЖКХ предоставляют:</a:t>
            </a:r>
            <a:endParaRPr kumimoji="0" lang="ru-RU" alt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alt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ООО «</a:t>
            </a:r>
            <a:r>
              <a:rPr kumimoji="0" lang="ru-RU" alt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Вавожское</a:t>
            </a:r>
            <a:r>
              <a:rPr kumimoji="0" lang="ru-RU" alt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ЖКХ»;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alt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ООО «Альянс-Строй». </a:t>
            </a:r>
          </a:p>
        </p:txBody>
      </p:sp>
      <p:sp>
        <p:nvSpPr>
          <p:cNvPr id="15" name="Объект 2"/>
          <p:cNvSpPr>
            <a:spLocks noGrp="1"/>
          </p:cNvSpPr>
          <p:nvPr>
            <p:ph sz="half" idx="1"/>
          </p:nvPr>
        </p:nvSpPr>
        <p:spPr>
          <a:xfrm>
            <a:off x="1463958" y="4866254"/>
            <a:ext cx="3816424" cy="1567247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spcBef>
                <a:spcPct val="0"/>
              </a:spcBef>
              <a:buClrTx/>
              <a:buSzTx/>
              <a:buNone/>
            </a:pPr>
            <a:r>
              <a:rPr lang="ru-RU" altLang="ru-RU" sz="1600" b="1" dirty="0"/>
              <a:t>Промышленные  предприятия:</a:t>
            </a:r>
            <a:endParaRPr lang="ru-RU" altLang="ru-RU" sz="1600" dirty="0"/>
          </a:p>
          <a:p>
            <a:pPr>
              <a:spcBef>
                <a:spcPct val="0"/>
              </a:spcBef>
              <a:buClrTx/>
              <a:buSzTx/>
              <a:buNone/>
            </a:pPr>
            <a:r>
              <a:rPr lang="ru-RU" altLang="ru-RU" sz="1600" dirty="0"/>
              <a:t>- ООО «Восток-ресурс»; </a:t>
            </a:r>
          </a:p>
          <a:p>
            <a:pPr>
              <a:spcBef>
                <a:spcPct val="0"/>
              </a:spcBef>
              <a:buClrTx/>
              <a:buSzTx/>
              <a:buNone/>
            </a:pPr>
            <a:r>
              <a:rPr lang="ru-RU" altLang="ru-RU" sz="1600" dirty="0"/>
              <a:t>- </a:t>
            </a:r>
            <a:r>
              <a:rPr lang="ru-RU" altLang="ru-RU" sz="1600" dirty="0" err="1"/>
              <a:t>Вавожский</a:t>
            </a:r>
            <a:r>
              <a:rPr lang="ru-RU" altLang="ru-RU" sz="1600" dirty="0"/>
              <a:t> производственный участок «</a:t>
            </a:r>
            <a:r>
              <a:rPr lang="ru-RU" altLang="ru-RU" sz="1600" dirty="0" err="1"/>
              <a:t>Сюмсилес</a:t>
            </a:r>
            <a:r>
              <a:rPr lang="ru-RU" altLang="ru-RU" sz="1600" dirty="0"/>
              <a:t>»;</a:t>
            </a:r>
          </a:p>
          <a:p>
            <a:pPr>
              <a:spcBef>
                <a:spcPct val="0"/>
              </a:spcBef>
              <a:buClrTx/>
              <a:buSzTx/>
              <a:buNone/>
            </a:pPr>
            <a:r>
              <a:rPr lang="ru-RU" altLang="ru-RU" sz="1600" dirty="0"/>
              <a:t>- ООО  «Лес-Строй»;</a:t>
            </a:r>
          </a:p>
          <a:p>
            <a:pPr>
              <a:spcBef>
                <a:spcPct val="0"/>
              </a:spcBef>
              <a:buClrTx/>
              <a:buSzTx/>
              <a:buNone/>
            </a:pPr>
            <a:r>
              <a:rPr lang="ru-RU" altLang="ru-RU" sz="1600" dirty="0"/>
              <a:t>- ООО «</a:t>
            </a:r>
            <a:r>
              <a:rPr lang="ru-RU" altLang="ru-RU" sz="1600" dirty="0" err="1"/>
              <a:t>Нюрдор-Котья</a:t>
            </a:r>
            <a:r>
              <a:rPr lang="ru-RU" altLang="ru-RU" sz="1600" dirty="0"/>
              <a:t>».   </a:t>
            </a:r>
          </a:p>
          <a:p>
            <a:pPr marL="0" indent="0">
              <a:buClr>
                <a:schemeClr val="accent3"/>
              </a:buClr>
              <a:buNone/>
              <a:defRPr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cs typeface="Times New Roman" panose="02020603050405020304" pitchFamily="18" charset="0"/>
              </a:rPr>
              <a:t>  </a:t>
            </a:r>
          </a:p>
          <a:p>
            <a:pPr marL="0" indent="0">
              <a:buClr>
                <a:schemeClr val="accent3"/>
              </a:buClr>
              <a:buNone/>
              <a:defRPr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</a:t>
            </a:r>
          </a:p>
          <a:p>
            <a:pPr marL="0" indent="0">
              <a:buClr>
                <a:schemeClr val="accent3"/>
              </a:buClr>
              <a:buNone/>
              <a:defRPr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3958" y="1197429"/>
            <a:ext cx="3630555" cy="35273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0" y="3505199"/>
            <a:ext cx="4376056" cy="27867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2927648" y="251830"/>
            <a:ext cx="6408712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Промышленность</a:t>
            </a:r>
          </a:p>
        </p:txBody>
      </p:sp>
      <p:pic>
        <p:nvPicPr>
          <p:cNvPr id="17" name="Picture 2" descr="C:\Users\user\Downloads\IMG_3073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01270" cy="1279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58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23828" y="1279132"/>
            <a:ext cx="6768752" cy="638131"/>
          </a:xfrm>
          <a:ln>
            <a:noFill/>
          </a:ln>
        </p:spPr>
        <p:txBody>
          <a:bodyPr>
            <a:normAutofit fontScale="90000"/>
          </a:bodyPr>
          <a:lstStyle/>
          <a:p>
            <a:pPr algn="ctr"/>
            <a:r>
              <a:rPr lang="ru-RU" altLang="ru-RU" sz="1800" b="1" dirty="0">
                <a:latin typeface="+mn-lt"/>
              </a:rPr>
              <a:t/>
            </a:r>
            <a:br>
              <a:rPr lang="ru-RU" altLang="ru-RU" sz="1800" b="1" dirty="0">
                <a:latin typeface="+mn-lt"/>
              </a:rPr>
            </a:br>
            <a:r>
              <a:rPr lang="ru-RU" altLang="ru-RU" sz="1800" b="1" dirty="0">
                <a:latin typeface="+mn-lt"/>
              </a:rPr>
              <a:t>Объем промышленной продукции  по видам, млн. руб. </a:t>
            </a:r>
            <a:br>
              <a:rPr lang="ru-RU" altLang="ru-RU" sz="1800" b="1" dirty="0">
                <a:latin typeface="+mn-lt"/>
              </a:rPr>
            </a:br>
            <a:r>
              <a:rPr lang="ru-RU" altLang="ru-RU" sz="1800" b="1" dirty="0">
                <a:latin typeface="+mn-lt"/>
              </a:rPr>
              <a:t>(по крупным и средним предприятиям)</a:t>
            </a:r>
            <a:br>
              <a:rPr lang="ru-RU" altLang="ru-RU" sz="1800" b="1" dirty="0">
                <a:latin typeface="+mn-lt"/>
              </a:rPr>
            </a:br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Microsoft Sans Serif" pitchFamily="34" charset="0"/>
              <a:cs typeface="Microsoft Sans Serif" pitchFamily="34" charset="0"/>
            </a:endParaRPr>
          </a:p>
        </p:txBody>
      </p:sp>
      <p:graphicFrame>
        <p:nvGraphicFramePr>
          <p:cNvPr id="6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6510435"/>
              </p:ext>
            </p:extLst>
          </p:nvPr>
        </p:nvGraphicFramePr>
        <p:xfrm>
          <a:off x="859971" y="1469570"/>
          <a:ext cx="10243458" cy="51489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003848" y="377956"/>
            <a:ext cx="6408712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Промышленность</a:t>
            </a:r>
          </a:p>
        </p:txBody>
      </p:sp>
      <p:pic>
        <p:nvPicPr>
          <p:cNvPr id="11" name="Picture 2" descr="C:\Users\user\Downloads\IMG_3073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01270" cy="1279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1403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8751" y="-20834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/>
              <a:t>Положительное заключение экспертизы на объект МОУ «</a:t>
            </a:r>
            <a:r>
              <a:rPr lang="ru-RU" sz="2800" b="1" dirty="0" err="1"/>
              <a:t>Большеволковская</a:t>
            </a:r>
            <a:r>
              <a:rPr lang="ru-RU" sz="2800" b="1" dirty="0"/>
              <a:t> СОШ»</a:t>
            </a:r>
          </a:p>
        </p:txBody>
      </p:sp>
      <p:pic>
        <p:nvPicPr>
          <p:cNvPr id="1026" name="Picture 2" descr="C:\Users\User\AppData\Local\Temp\изображение_viber_2020-04-09_15-09-45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25" t="3223"/>
          <a:stretch/>
        </p:blipFill>
        <p:spPr bwMode="auto">
          <a:xfrm>
            <a:off x="3614055" y="1393371"/>
            <a:ext cx="4724401" cy="523559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user\Downloads\IMG_3073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01270" cy="1279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0977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6049954" y="1503243"/>
            <a:ext cx="4792216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7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Предприятия </a:t>
            </a:r>
            <a:r>
              <a:rPr kumimoji="0" lang="en-US" altLang="ru-RU" sz="17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:</a:t>
            </a:r>
            <a:endParaRPr kumimoji="0" lang="ru-RU" altLang="ru-RU" sz="1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Произв.участок ООО«ТПК Восток-Ресурс»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Вавожский</a:t>
            </a: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мастерской участок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</a:t>
            </a:r>
            <a:r>
              <a:rPr kumimoji="0" lang="ru-RU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Сюмсилес-филиал</a:t>
            </a: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АУ УР «</a:t>
            </a:r>
            <a:r>
              <a:rPr kumimoji="0" lang="ru-RU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Удмуртлес</a:t>
            </a: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»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-ООО "Лес-Строй",</a:t>
            </a:r>
            <a:endParaRPr kumimoji="0" lang="en-US" sz="1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КФХ </a:t>
            </a:r>
            <a:r>
              <a:rPr kumimoji="0" lang="ru-RU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Мезрин</a:t>
            </a: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Г.А.</a:t>
            </a:r>
            <a:endParaRPr kumimoji="0" lang="en-US" sz="1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alt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 </a:t>
            </a:r>
            <a:r>
              <a:rPr kumimoji="0" lang="ru-RU" altLang="ru-RU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микропредприятия</a:t>
            </a:r>
            <a:endParaRPr kumimoji="0" lang="ru-RU" altLang="ru-RU" sz="1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alt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11 предпринимателей.</a:t>
            </a:r>
          </a:p>
        </p:txBody>
      </p:sp>
      <p:pic>
        <p:nvPicPr>
          <p:cNvPr id="10" name="Рисунок 3" descr="\\192.168.1.188\общая_pc\Буклеты\БУКЛЕТ август2018\DSCN6068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0510"/>
          <a:stretch>
            <a:fillRect/>
          </a:stretch>
        </p:blipFill>
        <p:spPr bwMode="auto">
          <a:xfrm>
            <a:off x="6095999" y="3831770"/>
            <a:ext cx="4746171" cy="24055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43232547"/>
              </p:ext>
            </p:extLst>
          </p:nvPr>
        </p:nvGraphicFramePr>
        <p:xfrm>
          <a:off x="822277" y="1436914"/>
          <a:ext cx="4830755" cy="48854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2448676" y="377956"/>
            <a:ext cx="6408712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Лесопереработка</a:t>
            </a:r>
          </a:p>
        </p:txBody>
      </p:sp>
      <p:pic>
        <p:nvPicPr>
          <p:cNvPr id="16" name="Picture 2" descr="C:\Users\user\Downloads\IMG_3073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01270" cy="1279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1290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634344" y="435429"/>
            <a:ext cx="55536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u="sng" dirty="0"/>
              <a:t>Задачи на 2020 </a:t>
            </a:r>
            <a:r>
              <a:rPr lang="ru-RU" sz="3600" b="1" u="sng" dirty="0" smtClean="0"/>
              <a:t>год:</a:t>
            </a:r>
            <a:endParaRPr lang="ru-RU" sz="3600" b="1" u="sng" dirty="0"/>
          </a:p>
        </p:txBody>
      </p:sp>
      <p:sp>
        <p:nvSpPr>
          <p:cNvPr id="2" name="TextBox 1"/>
          <p:cNvSpPr txBox="1"/>
          <p:nvPr/>
        </p:nvSpPr>
        <p:spPr>
          <a:xfrm>
            <a:off x="600636" y="1526474"/>
            <a:ext cx="11068355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 sz="2400" dirty="0" smtClean="0"/>
              <a:t>Продолжить работу по оптимизации и повышению эффективности бюджетных расходов, увеличению доходной части бюджета района, привлечение внебюджетных источников финансирования;</a:t>
            </a:r>
          </a:p>
          <a:p>
            <a:pPr marL="285750" indent="-285750">
              <a:buFont typeface="Wingdings" pitchFamily="2" charset="2"/>
              <a:buChar char="Ø"/>
            </a:pPr>
            <a:endParaRPr lang="ru-RU" sz="2400" dirty="0" smtClean="0"/>
          </a:p>
          <a:p>
            <a:pPr marL="285750" indent="-285750">
              <a:buFont typeface="Wingdings" pitchFamily="2" charset="2"/>
              <a:buChar char="Ø"/>
            </a:pPr>
            <a:r>
              <a:rPr lang="ru-RU" sz="2400" dirty="0" smtClean="0"/>
              <a:t>Активное участие в реализации национальных проектов «Образование», «Здравоохранение», «Культура» и т.д.;</a:t>
            </a:r>
          </a:p>
          <a:p>
            <a:pPr marL="285750" indent="-285750">
              <a:buFont typeface="Wingdings" pitchFamily="2" charset="2"/>
              <a:buChar char="Ø"/>
            </a:pPr>
            <a:endParaRPr lang="ru-RU" sz="2400" dirty="0" smtClean="0"/>
          </a:p>
          <a:p>
            <a:pPr marL="285750" indent="-285750">
              <a:buFont typeface="Wingdings" pitchFamily="2" charset="2"/>
              <a:buChar char="Ø"/>
            </a:pPr>
            <a:r>
              <a:rPr lang="ru-RU" sz="2400" dirty="0" smtClean="0"/>
              <a:t>Проведение мероприятий, приуроченных с 100-летие государственности Удмуртской Республики, в том числе «Выль-2020»</a:t>
            </a:r>
          </a:p>
          <a:p>
            <a:pPr marL="285750" indent="-285750">
              <a:buFont typeface="Wingdings" pitchFamily="2" charset="2"/>
              <a:buChar char="Ø"/>
            </a:pPr>
            <a:endParaRPr lang="ru-RU" sz="2400" dirty="0" smtClean="0"/>
          </a:p>
          <a:p>
            <a:pPr marL="285750" indent="-285750">
              <a:buFont typeface="Wingdings" pitchFamily="2" charset="2"/>
              <a:buChar char="Ø"/>
            </a:pPr>
            <a:r>
              <a:rPr lang="ru-RU" sz="2400" dirty="0" smtClean="0"/>
              <a:t>Поддержка и развитие предпринимательства;</a:t>
            </a:r>
          </a:p>
          <a:p>
            <a:pPr marL="285750" indent="-285750">
              <a:buFont typeface="Wingdings" pitchFamily="2" charset="2"/>
              <a:buChar char="Ø"/>
            </a:pPr>
            <a:endParaRPr lang="ru-RU" sz="2400" dirty="0" smtClean="0"/>
          </a:p>
          <a:p>
            <a:pPr marL="285750" indent="-285750">
              <a:buFont typeface="Wingdings" pitchFamily="2" charset="2"/>
              <a:buChar char="Ø"/>
            </a:pPr>
            <a:r>
              <a:rPr lang="ru-RU" sz="2400" dirty="0" smtClean="0"/>
              <a:t>Строительство и ремонт социальных объектов.</a:t>
            </a:r>
            <a:endParaRPr lang="ru-RU" sz="2400" dirty="0"/>
          </a:p>
        </p:txBody>
      </p:sp>
      <p:pic>
        <p:nvPicPr>
          <p:cNvPr id="6" name="Picture 2" descr="C:\Users\user\Downloads\IMG_307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01270" cy="1279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5018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ownloads\IMG_307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01270" cy="1279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00636" y="1433945"/>
            <a:ext cx="1016434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dirty="0" smtClean="0"/>
              <a:t>Благодарю за внимание!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3658037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8082" y="154131"/>
            <a:ext cx="10359736" cy="970869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/>
              <a:t>Демонтажные работы </a:t>
            </a:r>
            <a:r>
              <a:rPr lang="ru-RU" sz="3200" b="1" dirty="0" err="1"/>
              <a:t>Большеволковской</a:t>
            </a:r>
            <a:r>
              <a:rPr lang="ru-RU" sz="3200" b="1" dirty="0"/>
              <a:t> СОШ</a:t>
            </a:r>
          </a:p>
        </p:txBody>
      </p:sp>
      <p:pic>
        <p:nvPicPr>
          <p:cNvPr id="1026" name="Picture 2" descr="C:\Users\User\AppData\Local\Temp\изображение_viber_2020-04-09_14-39-04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4650" y="1436914"/>
            <a:ext cx="4680750" cy="29992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User\AppData\Local\Temp\изображение_viber_2020-04-09_14-38-011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15465" y="2193010"/>
            <a:ext cx="3520820" cy="38485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User\AppData\Local\Temp\изображение_viber_2020-04-09_14-38-0333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49344" y="1643742"/>
            <a:ext cx="3479258" cy="29500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AppData\Local\Temp\изображение_viber_2020-04-09_14-39-10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90057" y="4081957"/>
            <a:ext cx="3712029" cy="24930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user\Downloads\IMG_3073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01270" cy="1279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524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201271" y="125216"/>
            <a:ext cx="10810620" cy="10287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/>
              <a:t>Строительные </a:t>
            </a:r>
            <a:r>
              <a:rPr lang="ru-RU" sz="2800" b="1" dirty="0"/>
              <a:t>работы на объекте </a:t>
            </a:r>
            <a:r>
              <a:rPr lang="ru-RU" sz="2800" b="1" dirty="0" err="1"/>
              <a:t>Большеволковская</a:t>
            </a:r>
            <a:r>
              <a:rPr lang="ru-RU" sz="2800" b="1" dirty="0"/>
              <a:t> СОШ</a:t>
            </a:r>
          </a:p>
        </p:txBody>
      </p:sp>
      <p:pic>
        <p:nvPicPr>
          <p:cNvPr id="9" name="Picture 2" descr="C:\Users\user\Downloads\IMG_307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01270" cy="1279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473" y="1279132"/>
            <a:ext cx="3995651" cy="2681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8245" y="3636816"/>
            <a:ext cx="4910745" cy="32211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873" y="3410296"/>
            <a:ext cx="3995651" cy="2834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9651" y="1100399"/>
            <a:ext cx="4507576" cy="3131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76062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322615" y="125216"/>
            <a:ext cx="10450285" cy="10287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/>
              <a:t>Проведение встреч с населением района</a:t>
            </a:r>
          </a:p>
        </p:txBody>
      </p:sp>
      <p:pic>
        <p:nvPicPr>
          <p:cNvPr id="7" name="Picture 2" descr="C:\Users\user\Downloads\IMG_307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01270" cy="1279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user\Downloads\Фото Сходы\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618" y="1413162"/>
            <a:ext cx="3939308" cy="2954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ownloads\Фото Сходы\SAM_195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55729">
            <a:off x="7869239" y="1406072"/>
            <a:ext cx="3958214" cy="2968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user\Downloads\Фото Сходы\2 (2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72948">
            <a:off x="3450213" y="2815180"/>
            <a:ext cx="2490192" cy="3320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user\Downloads\Фото Сходы\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4198">
            <a:off x="5648769" y="3199333"/>
            <a:ext cx="3346577" cy="2743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4604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3"/>
          <p:cNvSpPr>
            <a:spLocks noGrp="1"/>
          </p:cNvSpPr>
          <p:nvPr>
            <p:ph type="title"/>
          </p:nvPr>
        </p:nvSpPr>
        <p:spPr>
          <a:xfrm>
            <a:off x="2155372" y="231791"/>
            <a:ext cx="8218714" cy="576064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+mn-lt"/>
              </a:rPr>
              <a:t>Доходы бюджета</a:t>
            </a:r>
            <a:r>
              <a:rPr lang="ru-RU" sz="3200" dirty="0">
                <a:latin typeface="+mn-lt"/>
              </a:rPr>
              <a:t>, </a:t>
            </a:r>
            <a:r>
              <a:rPr lang="ru-RU" sz="3200" b="1" dirty="0">
                <a:latin typeface="+mn-lt"/>
              </a:rPr>
              <a:t>млн. рублей</a:t>
            </a:r>
          </a:p>
        </p:txBody>
      </p:sp>
      <p:graphicFrame>
        <p:nvGraphicFramePr>
          <p:cNvPr id="8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4955713"/>
              </p:ext>
            </p:extLst>
          </p:nvPr>
        </p:nvGraphicFramePr>
        <p:xfrm>
          <a:off x="600637" y="1485847"/>
          <a:ext cx="6874402" cy="51562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527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170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0453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922040">
                <a:tc>
                  <a:txBody>
                    <a:bodyPr/>
                    <a:lstStyle/>
                    <a:p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ru-RU" sz="1800" dirty="0">
                          <a:solidFill>
                            <a:schemeClr val="tx1"/>
                          </a:solidFill>
                        </a:rPr>
                        <a:t>Факт 2019 год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200" b="1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ru-RU" sz="2200" b="1" dirty="0">
                          <a:solidFill>
                            <a:schemeClr val="tx1"/>
                          </a:solidFill>
                        </a:rPr>
                        <a:t>765,6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>
                          <a:solidFill>
                            <a:schemeClr val="tx1"/>
                          </a:solidFill>
                        </a:rPr>
                        <a:t>Утверждено в бюджете</a:t>
                      </a:r>
                      <a:r>
                        <a:rPr lang="ru-RU" sz="1300" b="1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300" b="1" dirty="0">
                          <a:solidFill>
                            <a:schemeClr val="tx1"/>
                          </a:solidFill>
                        </a:rPr>
                        <a:t>2020 г.    </a:t>
                      </a:r>
                    </a:p>
                    <a:p>
                      <a:r>
                        <a:rPr lang="ru-RU" sz="1200" b="1" dirty="0">
                          <a:solidFill>
                            <a:schemeClr val="tx1"/>
                          </a:solidFill>
                        </a:rPr>
                        <a:t>      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</a:rPr>
                        <a:t>990,9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38335">
                <a:tc>
                  <a:txBody>
                    <a:bodyPr/>
                    <a:lstStyle/>
                    <a:p>
                      <a:r>
                        <a:rPr lang="ru-RU" sz="1600" b="1" dirty="0"/>
                        <a:t>Налоговые и неналоговые доходы</a:t>
                      </a:r>
                      <a:r>
                        <a:rPr lang="ru-RU" sz="1600" b="1" baseline="0" dirty="0"/>
                        <a:t>:</a:t>
                      </a:r>
                      <a:endParaRPr lang="ru-RU" sz="16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/>
                        <a:t>179,8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/>
                        <a:t>173,3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7409">
                <a:tc>
                  <a:txBody>
                    <a:bodyPr/>
                    <a:lstStyle/>
                    <a:p>
                      <a:r>
                        <a:rPr lang="ru-RU" sz="1800" dirty="0"/>
                        <a:t>       НДФЛ 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66000"/>
                            <a:satMod val="160000"/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66000"/>
                            <a:satMod val="160000"/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127,5</a:t>
                      </a:r>
                    </a:p>
                  </a:txBody>
                  <a:tcPr>
                    <a:gradFill>
                      <a:gsLst>
                        <a:gs pos="0">
                          <a:srgbClr val="92D050">
                            <a:tint val="66000"/>
                            <a:satMod val="160000"/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66000"/>
                            <a:satMod val="160000"/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66000"/>
                            <a:satMod val="160000"/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134,1</a:t>
                      </a:r>
                    </a:p>
                  </a:txBody>
                  <a:tcPr>
                    <a:gradFill>
                      <a:gsLst>
                        <a:gs pos="0">
                          <a:srgbClr val="00B050"/>
                        </a:gs>
                        <a:gs pos="49000">
                          <a:srgbClr val="00B050"/>
                        </a:gs>
                        <a:gs pos="100000">
                          <a:srgbClr val="00B050">
                            <a:alpha val="0"/>
                          </a:srgb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740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Акцизы на нефтепродукты</a:t>
                      </a:r>
                    </a:p>
                  </a:txBody>
                  <a:tcPr>
                    <a:gradFill>
                      <a:gsLst>
                        <a:gs pos="0">
                          <a:srgbClr val="92D050">
                            <a:tint val="66000"/>
                            <a:satMod val="160000"/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66000"/>
                            <a:satMod val="160000"/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66000"/>
                            <a:satMod val="160000"/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13,2</a:t>
                      </a:r>
                    </a:p>
                  </a:txBody>
                  <a:tcPr>
                    <a:gradFill>
                      <a:gsLst>
                        <a:gs pos="0">
                          <a:srgbClr val="92D050">
                            <a:tint val="66000"/>
                            <a:satMod val="160000"/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66000"/>
                            <a:satMod val="160000"/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66000"/>
                            <a:satMod val="160000"/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12,3</a:t>
                      </a:r>
                    </a:p>
                  </a:txBody>
                  <a:tcPr>
                    <a:gradFill>
                      <a:gsLst>
                        <a:gs pos="0">
                          <a:srgbClr val="00B050"/>
                        </a:gs>
                        <a:gs pos="49000">
                          <a:srgbClr val="00B050"/>
                        </a:gs>
                        <a:gs pos="100000">
                          <a:srgbClr val="00B050">
                            <a:alpha val="0"/>
                          </a:srgb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220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Доходы от оказания платных услуг и компенсации затрат государства</a:t>
                      </a:r>
                    </a:p>
                  </a:txBody>
                  <a:tcPr>
                    <a:gradFill>
                      <a:gsLst>
                        <a:gs pos="0">
                          <a:srgbClr val="92D050">
                            <a:tint val="66000"/>
                            <a:satMod val="160000"/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66000"/>
                            <a:satMod val="160000"/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66000"/>
                            <a:satMod val="160000"/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17,6</a:t>
                      </a:r>
                    </a:p>
                  </a:txBody>
                  <a:tcPr>
                    <a:gradFill>
                      <a:gsLst>
                        <a:gs pos="0">
                          <a:srgbClr val="92D050">
                            <a:tint val="66000"/>
                            <a:satMod val="160000"/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66000"/>
                            <a:satMod val="160000"/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66000"/>
                            <a:satMod val="160000"/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7,2</a:t>
                      </a:r>
                    </a:p>
                  </a:txBody>
                  <a:tcPr>
                    <a:gradFill>
                      <a:gsLst>
                        <a:gs pos="0">
                          <a:srgbClr val="00B050"/>
                        </a:gs>
                        <a:gs pos="49000">
                          <a:srgbClr val="00B050"/>
                        </a:gs>
                        <a:gs pos="100000">
                          <a:srgbClr val="00B050">
                            <a:alpha val="0"/>
                          </a:srgb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732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Остальное: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gradFill>
                      <a:gsLst>
                        <a:gs pos="0">
                          <a:srgbClr val="92D050">
                            <a:tint val="66000"/>
                            <a:satMod val="160000"/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66000"/>
                            <a:satMod val="160000"/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66000"/>
                            <a:satMod val="160000"/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21,5</a:t>
                      </a:r>
                    </a:p>
                  </a:txBody>
                  <a:tcPr>
                    <a:gradFill>
                      <a:gsLst>
                        <a:gs pos="0">
                          <a:srgbClr val="92D050">
                            <a:tint val="66000"/>
                            <a:satMod val="160000"/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66000"/>
                            <a:satMod val="160000"/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66000"/>
                            <a:satMod val="160000"/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19,7</a:t>
                      </a:r>
                    </a:p>
                  </a:txBody>
                  <a:tcPr>
                    <a:gradFill>
                      <a:gsLst>
                        <a:gs pos="0">
                          <a:srgbClr val="00B050"/>
                        </a:gs>
                        <a:gs pos="49000">
                          <a:srgbClr val="00B050"/>
                        </a:gs>
                        <a:gs pos="100000">
                          <a:srgbClr val="00B050">
                            <a:alpha val="0"/>
                          </a:srgb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2555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/>
                        <a:t>Безвозмездные поступления: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/>
                        <a:t>585,6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/>
                        <a:t>817,6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60265">
                <a:tc>
                  <a:txBody>
                    <a:bodyPr/>
                    <a:lstStyle/>
                    <a:p>
                      <a:r>
                        <a:rPr lang="ru-RU" sz="1600" dirty="0"/>
                        <a:t>            Федеральный бюджет</a:t>
                      </a: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59,3</a:t>
                      </a: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 74,6</a:t>
                      </a:r>
                    </a:p>
                  </a:txBody>
                  <a:tcPr>
                    <a:gradFill>
                      <a:gsLst>
                        <a:gs pos="0">
                          <a:schemeClr val="accent6">
                            <a:lumMod val="57000"/>
                            <a:lumOff val="43000"/>
                          </a:schemeClr>
                        </a:gs>
                        <a:gs pos="64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70374">
                <a:tc>
                  <a:txBody>
                    <a:bodyPr/>
                    <a:lstStyle/>
                    <a:p>
                      <a:r>
                        <a:rPr lang="ru-RU" sz="1600" dirty="0"/>
                        <a:t>            Республиканский бюджет</a:t>
                      </a: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525,2</a:t>
                      </a: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743,0</a:t>
                      </a:r>
                    </a:p>
                  </a:txBody>
                  <a:tcPr>
                    <a:gradFill>
                      <a:gsLst>
                        <a:gs pos="0">
                          <a:schemeClr val="accent6">
                            <a:lumMod val="57000"/>
                            <a:lumOff val="43000"/>
                          </a:schemeClr>
                        </a:gs>
                        <a:gs pos="64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10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22521515"/>
              </p:ext>
            </p:extLst>
          </p:nvPr>
        </p:nvGraphicFramePr>
        <p:xfrm>
          <a:off x="7680176" y="1664804"/>
          <a:ext cx="3151111" cy="43056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311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18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82149">
                <a:tc>
                  <a:txBody>
                    <a:bodyPr/>
                    <a:lstStyle/>
                    <a:p>
                      <a:r>
                        <a:rPr lang="ru-RU" sz="1800" dirty="0"/>
                        <a:t>Рост в 2020г на 10 %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Изменения к факту 2019г. 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37999">
                <a:tc>
                  <a:txBody>
                    <a:bodyPr/>
                    <a:lstStyle/>
                    <a:p>
                      <a:r>
                        <a:rPr lang="ru-RU" sz="1800" dirty="0"/>
                        <a:t>187,1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/>
                        <a:t>+ 16,9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98395">
                <a:tc>
                  <a:txBody>
                    <a:bodyPr/>
                    <a:lstStyle/>
                    <a:p>
                      <a:r>
                        <a:rPr lang="ru-RU" sz="1800" dirty="0"/>
                        <a:t>141,9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58402">
                <a:tc>
                  <a:txBody>
                    <a:bodyPr/>
                    <a:lstStyle/>
                    <a:p>
                      <a:r>
                        <a:rPr lang="ru-RU" sz="1800" dirty="0"/>
                        <a:t>13,6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/>
                        <a:t>+  1,3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20553">
                <a:tc>
                  <a:txBody>
                    <a:bodyPr/>
                    <a:lstStyle/>
                    <a:p>
                      <a:r>
                        <a:rPr lang="ru-RU" sz="1800" dirty="0"/>
                        <a:t>7,2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708117">
                <a:tc>
                  <a:txBody>
                    <a:bodyPr/>
                    <a:lstStyle/>
                    <a:p>
                      <a:r>
                        <a:rPr lang="ru-RU" sz="1800" dirty="0"/>
                        <a:t>24,4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/>
                        <a:t>+ 2,9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1" name="Пятно 2 10"/>
          <p:cNvSpPr/>
          <p:nvPr/>
        </p:nvSpPr>
        <p:spPr>
          <a:xfrm>
            <a:off x="8328249" y="2914186"/>
            <a:ext cx="2339750" cy="917017"/>
          </a:xfrm>
          <a:prstGeom prst="irregularSeal2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b="1" dirty="0">
                <a:solidFill>
                  <a:prstClr val="black"/>
                </a:solidFill>
              </a:rPr>
              <a:t>+13,9</a:t>
            </a: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3215680" y="1412776"/>
            <a:ext cx="1728192" cy="504056"/>
          </a:xfrm>
          <a:prstGeom prst="wedgeRoundRectCallou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prstClr val="black"/>
                </a:solidFill>
              </a:rPr>
              <a:t>+7,7млн.руб </a:t>
            </a:r>
            <a:r>
              <a:rPr lang="ru-RU" sz="1200" b="1" dirty="0">
                <a:solidFill>
                  <a:prstClr val="black"/>
                </a:solidFill>
              </a:rPr>
              <a:t>или 104% </a:t>
            </a:r>
            <a:r>
              <a:rPr lang="ru-RU" sz="1400" b="1" dirty="0">
                <a:solidFill>
                  <a:prstClr val="black"/>
                </a:solidFill>
              </a:rPr>
              <a:t>к 2018г.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038972" y="1085423"/>
            <a:ext cx="34591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prstClr val="white"/>
                </a:solidFill>
              </a:rPr>
              <a:t>консолидированный бюджет</a:t>
            </a:r>
          </a:p>
        </p:txBody>
      </p:sp>
      <p:pic>
        <p:nvPicPr>
          <p:cNvPr id="14" name="Picture 2" descr="C:\Users\user\Downloads\IMG_3073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01270" cy="1279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ontrols>
      <mc:AlternateContent xmlns:mc="http://schemas.openxmlformats.org/markup-compatibility/2006">
        <mc:Choice xmlns:v="urn:schemas-microsoft-com:vml" Requires="v">
          <p:control spid="2073" name="SapphireHiddenControl" r:id="rId2" imgW="6095880" imgH="4067280"/>
        </mc:Choice>
        <mc:Fallback>
          <p:control name="SapphireHiddenControl" r:id="rId2" imgW="6095880" imgH="4067280">
            <p:pic>
              <p:nvPicPr>
                <p:cNvPr id="0" name="SapphireHiddenControl" hidden="1"/>
                <p:cNvPicPr>
                  <a:picLocks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24000" y="0"/>
                  <a:ext cx="6096000" cy="40671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582765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2987</TotalTime>
  <Words>2050</Words>
  <Application>Microsoft Office PowerPoint</Application>
  <PresentationFormat>Произвольный</PresentationFormat>
  <Paragraphs>450</Paragraphs>
  <Slides>52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3" baseType="lpstr">
      <vt:lpstr>Техническая</vt:lpstr>
      <vt:lpstr>Презентация PowerPoint</vt:lpstr>
      <vt:lpstr>Капитальный ремонт социальных объектов 2019 год</vt:lpstr>
      <vt:lpstr>Капитальный ремонт социальных объектов 2019 год</vt:lpstr>
      <vt:lpstr>Капитальный ремонт социальных объектов в 2020 году</vt:lpstr>
      <vt:lpstr>Положительное заключение экспертизы на объект МОУ «Большеволковская СОШ»</vt:lpstr>
      <vt:lpstr>Демонтажные работы Большеволковской СОШ</vt:lpstr>
      <vt:lpstr>Строительные работы на объекте Большеволковская СОШ</vt:lpstr>
      <vt:lpstr>Проведение встреч с населением района</vt:lpstr>
      <vt:lpstr>Доходы бюджета, млн. рублей</vt:lpstr>
      <vt:lpstr>Расходы бюджета 2019 года – 764,9  млн. рублей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Топ-10 районов Удмуртской Республики по продуктивности  дойного стада в 2019 году</vt:lpstr>
      <vt:lpstr>Производство зерна в СХО и КФХ</vt:lpstr>
      <vt:lpstr>Презентация PowerPoint</vt:lpstr>
      <vt:lpstr>Задачи отрасли сельского хозяйства на 2020 год:</vt:lpstr>
      <vt:lpstr>Презентация PowerPoint</vt:lpstr>
      <vt:lpstr> Объем промышленной продукции  по видам, млн. руб.  (по крупным и средним предприятиям) 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tex-prog</dc:creator>
  <cp:lastModifiedBy>user</cp:lastModifiedBy>
  <cp:revision>158</cp:revision>
  <cp:lastPrinted>2020-04-27T10:33:19Z</cp:lastPrinted>
  <dcterms:created xsi:type="dcterms:W3CDTF">2019-12-25T11:50:45Z</dcterms:created>
  <dcterms:modified xsi:type="dcterms:W3CDTF">2020-06-10T07:17:40Z</dcterms:modified>
</cp:coreProperties>
</file>